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9"/>
  </p:notesMasterIdLst>
  <p:handoutMasterIdLst>
    <p:handoutMasterId r:id="rId30"/>
  </p:handoutMasterIdLst>
  <p:sldIdLst>
    <p:sldId id="3155" r:id="rId2"/>
    <p:sldId id="3157" r:id="rId3"/>
    <p:sldId id="3162" r:id="rId4"/>
    <p:sldId id="3289" r:id="rId5"/>
    <p:sldId id="3358" r:id="rId6"/>
    <p:sldId id="3359" r:id="rId7"/>
    <p:sldId id="3360" r:id="rId8"/>
    <p:sldId id="3361" r:id="rId9"/>
    <p:sldId id="3362" r:id="rId10"/>
    <p:sldId id="3265" r:id="rId11"/>
    <p:sldId id="3363" r:id="rId12"/>
    <p:sldId id="3364" r:id="rId13"/>
    <p:sldId id="3367" r:id="rId14"/>
    <p:sldId id="3366" r:id="rId15"/>
    <p:sldId id="3368" r:id="rId16"/>
    <p:sldId id="3369" r:id="rId17"/>
    <p:sldId id="3371" r:id="rId18"/>
    <p:sldId id="3372" r:id="rId19"/>
    <p:sldId id="3373" r:id="rId20"/>
    <p:sldId id="3374" r:id="rId21"/>
    <p:sldId id="3375" r:id="rId22"/>
    <p:sldId id="3376" r:id="rId23"/>
    <p:sldId id="3377" r:id="rId24"/>
    <p:sldId id="3270" r:id="rId25"/>
    <p:sldId id="3325" r:id="rId26"/>
    <p:sldId id="3326" r:id="rId27"/>
    <p:sldId id="3166" r:id="rId28"/>
  </p:sldIdLst>
  <p:sldSz cx="12858750" cy="7232650"/>
  <p:notesSz cx="6858000" cy="91440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C7D4"/>
    <a:srgbClr val="F84E4B"/>
    <a:srgbClr val="0F6FC6"/>
    <a:srgbClr val="F94D4D"/>
    <a:srgbClr val="A78357"/>
    <a:srgbClr val="8F1A12"/>
    <a:srgbClr val="1A8CE1"/>
    <a:srgbClr val="00B369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EC4C3-78D1-4814-927C-7ED7DFDF8764}" v="698" dt="2022-03-12T17:50:21.273"/>
    <p1510:client id="{A89E904C-FED0-4AE0-909E-3CCA9274E340}" v="7239" dt="2022-03-13T15:10:38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3387" autoAdjust="0"/>
  </p:normalViewPr>
  <p:slideViewPr>
    <p:cSldViewPr>
      <p:cViewPr varScale="1">
        <p:scale>
          <a:sx n="58" d="100"/>
          <a:sy n="58" d="100"/>
        </p:scale>
        <p:origin x="944" y="60"/>
      </p:cViewPr>
      <p:guideLst>
        <p:guide orient="horz" pos="328"/>
        <p:guide pos="4050"/>
        <p:guide pos="557"/>
        <p:guide orient="horz" pos="4183"/>
        <p:guide pos="7588"/>
        <p:guide pos="376"/>
        <p:guide pos="1374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75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47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83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213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91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151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116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24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690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04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4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45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90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01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534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317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5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79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51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48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64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70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3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65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35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4AA-064A-47A7-A070-FE09BE2412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1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407" y="2246811"/>
            <a:ext cx="10929938" cy="15503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3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8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1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2" r:id="rId2"/>
    <p:sldLayoutId id="2147483965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1" y="303957"/>
            <a:ext cx="1972808" cy="13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/>
          <p:nvPr/>
        </p:nvSpPr>
        <p:spPr>
          <a:xfrm>
            <a:off x="1875958" y="4912469"/>
            <a:ext cx="910685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None/>
            </a:pPr>
            <a:r>
              <a:rPr lang="en-US" altLang="zh-CN" sz="3600" b="1" cap="all" noProof="1">
                <a:solidFill>
                  <a:srgbClr val="F94D4D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  <a:t>LẤY DỮ LIỆU LÀM TRUNG TÂM TRONG</a:t>
            </a:r>
            <a:br>
              <a:rPr lang="en-US" altLang="zh-CN" sz="3600" b="1" cap="all" noProof="1">
                <a:solidFill>
                  <a:srgbClr val="F94D4D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</a:br>
            <a:r>
              <a:rPr lang="en-US" altLang="zh-CN" sz="3600" b="1" cap="all" noProof="1">
                <a:solidFill>
                  <a:srgbClr val="F94D4D"/>
                </a:solidFill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  <a:t>CHUYỂN ĐỔI SỐ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1" y="1456085"/>
            <a:ext cx="4032448" cy="1854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158" y="736005"/>
            <a:ext cx="7560791" cy="3780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E0A1A-EADC-4E46-B378-DF6FF9847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25" y="3400301"/>
            <a:ext cx="2088232" cy="10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7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" y="-560139"/>
            <a:ext cx="12844861" cy="8529791"/>
          </a:xfrm>
          <a:prstGeom prst="rect">
            <a:avLst/>
          </a:prstGeom>
        </p:spPr>
      </p:pic>
      <p:sp>
        <p:nvSpPr>
          <p:cNvPr id="10" name="矩形 20"/>
          <p:cNvSpPr/>
          <p:nvPr/>
        </p:nvSpPr>
        <p:spPr>
          <a:xfrm>
            <a:off x="0" y="0"/>
            <a:ext cx="5852235" cy="7259807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2291416" y="1384077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02</a:t>
            </a:r>
            <a:endParaRPr lang="zh-CN" altLang="en-US" sz="703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2" name="直接连接符 4"/>
          <p:cNvCxnSpPr/>
          <p:nvPr/>
        </p:nvCxnSpPr>
        <p:spPr>
          <a:xfrm>
            <a:off x="1460823" y="2465906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8"/>
          <p:cNvSpPr txBox="1"/>
          <p:nvPr/>
        </p:nvSpPr>
        <p:spPr>
          <a:xfrm>
            <a:off x="236687" y="2895875"/>
            <a:ext cx="5184576" cy="187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8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GIẢI PHÁP KHO DỮ LIỆU SỐ DÙNG CHUNG TRÊN NỀN TẢNG LƯU TRỮ VÀ XỬ LÝ DỮ LIỆU LỚN</a:t>
            </a:r>
          </a:p>
        </p:txBody>
      </p:sp>
    </p:spTree>
    <p:extLst>
      <p:ext uri="{BB962C8B-B14F-4D97-AF65-F5344CB8AC3E}">
        <p14:creationId xmlns:p14="http://schemas.microsoft.com/office/powerpoint/2010/main" val="26120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7" y="1240061"/>
            <a:ext cx="5107863" cy="4843463"/>
          </a:xfrm>
          <a:prstGeom prst="rect">
            <a:avLst/>
          </a:prstGeom>
        </p:spPr>
      </p:pic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DỮ LIỆU TRONG THỜI ĐẠI NGÀY NAY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22897" y="3376713"/>
            <a:ext cx="201393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lĩnh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vực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lưu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trữ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9445" y="3537205"/>
            <a:ext cx="1743004" cy="73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238" y="1168053"/>
            <a:ext cx="1789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8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3" y="1888133"/>
            <a:ext cx="3254022" cy="39856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4238" y="1816125"/>
            <a:ext cx="352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2060"/>
                </a:solidFill>
                <a:latin typeface="Calibri-Italic"/>
              </a:rPr>
              <a:t>“Kho báu”</a:t>
            </a:r>
            <a:br>
              <a:rPr lang="en-US" i="1">
                <a:solidFill>
                  <a:srgbClr val="002060"/>
                </a:solidFill>
                <a:latin typeface="Calibri-Italic"/>
              </a:rPr>
            </a:br>
            <a:r>
              <a:rPr lang="en-US" i="1">
                <a:solidFill>
                  <a:srgbClr val="002060"/>
                </a:solidFill>
                <a:latin typeface="Calibri-Italic"/>
              </a:rPr>
              <a:t>của mọi tổ chức, doanh nghiệp</a:t>
            </a:r>
            <a:r>
              <a:rPr lang="en-US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47" y="5386674"/>
            <a:ext cx="1295512" cy="13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DỮ LIỆU TRONG THỜI ĐẠI NGÀY NAY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22897" y="3376713"/>
            <a:ext cx="201393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lĩnh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vực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lưu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trữ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9445" y="3537205"/>
            <a:ext cx="1743004" cy="73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4238" y="1168053"/>
            <a:ext cx="1789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8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4238" y="1888133"/>
            <a:ext cx="396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2060"/>
                </a:solidFill>
                <a:latin typeface="Calibri-Italic"/>
              </a:rPr>
              <a:t>“An toàn, an ninh mạng và bảo mật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59" y="2464197"/>
            <a:ext cx="4563442" cy="261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5" y="1672109"/>
            <a:ext cx="427458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DỮ LIỆU TRONG THỜI ĐẠI NGÀY NAY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22897" y="3376713"/>
            <a:ext cx="201393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lĩnh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vực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lưu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trữ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9445" y="3537205"/>
            <a:ext cx="1743004" cy="73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0857" y="1036231"/>
            <a:ext cx="7437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8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GÓI TRI THỨC THAY ĐỔI TOÀN DIỆN QUẢN LÝ –</a:t>
            </a:r>
          </a:p>
          <a:p>
            <a:pPr algn="ctr"/>
            <a:r>
              <a:rPr lang="en-US" sz="2000" b="1">
                <a:solidFill>
                  <a:srgbClr val="F84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CÁCH MẠNG MANG TÊN “TỰ ĐỘNG THÔNG MINH”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6897" y="5488533"/>
            <a:ext cx="8604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>
                <a:solidFill>
                  <a:srgbClr val="FF0000"/>
                </a:solidFill>
                <a:latin typeface="+mj-lt"/>
              </a:rPr>
              <a:t>“NỀN TẢNG THÚC ĐẨY KINH TẾ SỐ</a:t>
            </a:r>
            <a:r>
              <a:rPr lang="en-US" i="1">
                <a:solidFill>
                  <a:srgbClr val="FF0000"/>
                </a:solidFill>
                <a:latin typeface="+mj-lt"/>
              </a:rPr>
              <a:t> </a:t>
            </a:r>
            <a:r>
              <a:rPr lang="vi-VN" i="1">
                <a:solidFill>
                  <a:srgbClr val="FF0000"/>
                </a:solidFill>
                <a:latin typeface="+mj-lt"/>
              </a:rPr>
              <a:t>– BAO GỒM CẢ HAI LĨNH VỰC CÔNG VÀ TƯ”</a:t>
            </a:r>
            <a:r>
              <a:rPr lang="vi-VN">
                <a:latin typeface="+mj-lt"/>
              </a:rPr>
              <a:t> </a:t>
            </a:r>
            <a:endParaRPr lang="en-US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2104157"/>
            <a:ext cx="9563100" cy="3114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406" y="2536205"/>
            <a:ext cx="1901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</a:t>
            </a:r>
            <a:b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ngành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5279" y="2536205"/>
            <a:ext cx="167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</a:t>
            </a:r>
            <a:b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6352" y="2536205"/>
            <a:ext cx="1643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tầng </a:t>
            </a:r>
            <a:b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CNTT - VT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0903" y="4336405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cao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3907" y="4306788"/>
            <a:ext cx="1877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số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575" y="3976365"/>
            <a:ext cx="2713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IOT, Bigdata, 5G,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Blochain,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DeepLearning, AI…</a:t>
            </a:r>
          </a:p>
        </p:txBody>
      </p:sp>
    </p:spTree>
    <p:extLst>
      <p:ext uri="{BB962C8B-B14F-4D97-AF65-F5344CB8AC3E}">
        <p14:creationId xmlns:p14="http://schemas.microsoft.com/office/powerpoint/2010/main" val="24813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D9466-43A8-76A0-DAD1-0648B6600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14" y="1057261"/>
            <a:ext cx="8474103" cy="5580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73F435-E4E7-ED62-C3C6-086CCDD0A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465" y="5056406"/>
            <a:ext cx="1080062" cy="504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TỔNG THỂ TRONG ĐÓ LƯU TRỮ VÀ XỬ LÝ DỮ LIỆU LỚN LÀ TRUNG TÂM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TỔNG THỂ TRONG ĐÓ LƯU TRỮ VÀ XỬ LÝ DỮ LIỆU LỚN LÀ TRUNG TÂM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75" y="1024037"/>
            <a:ext cx="9001000" cy="549741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01" y="1972915"/>
            <a:ext cx="6053065" cy="3444057"/>
          </a:xfrm>
          <a:prstGeom prst="rect">
            <a:avLst/>
          </a:prstGeom>
        </p:spPr>
      </p:pic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TỔNG THỂ TRONG ĐÓ LƯU TRỮ VÀ XỬ LÝ DỮ LIỆU LỚN LÀ TRUNG TÂM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686" y="1828899"/>
            <a:ext cx="1287682" cy="124358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398" y="3125043"/>
            <a:ext cx="1287682" cy="1243584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567" y="1756891"/>
            <a:ext cx="1225945" cy="1243584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846" y="3701107"/>
            <a:ext cx="1287527" cy="124358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486" y="4781227"/>
            <a:ext cx="1283132" cy="1243584"/>
          </a:xfrm>
          <a:prstGeom prst="ellipse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0943" y="1180827"/>
            <a:ext cx="3024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+mj-lt"/>
              </a:rPr>
              <a:t>Dễ dàng tích hợp được với các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hệ thống nguồn dữ liệu, không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ảnh hưởng ứng dụng và phần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mềm đang sử dụng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0623" y="5285283"/>
            <a:ext cx="2736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+mj-lt"/>
              </a:rPr>
              <a:t>Dễ dàng mở rộng: không 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gian lưu trữ và tốc độ xử lý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8360" y="4493195"/>
            <a:ext cx="3456383" cy="12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+mj-lt"/>
              </a:rPr>
              <a:t>Lưu trữ được dữ liệu lớn và xử lý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được dữ liệu lớn phù hợp với các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hệ quản trị cơ sở dữ liệu hiện đại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69735" y="1828899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00"/>
                </a:solidFill>
                <a:latin typeface="+mj-lt"/>
              </a:rPr>
              <a:t>Lưu trữ được tất cả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các loại dữ liệu, với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kích thước file không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giới hạn</a:t>
            </a:r>
            <a:r>
              <a:rPr lang="vi-VN">
                <a:latin typeface="+mj-lt"/>
              </a:rPr>
              <a:t> </a:t>
            </a:r>
            <a:endParaRPr lang="en-US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3311" y="2104157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dàng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3591" y="2032149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3471" y="3832349"/>
            <a:ext cx="938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Lưu trữ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và xử lý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7007" y="3328293"/>
            <a:ext cx="125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 đặt ứng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và 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toán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111" y="5056485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dàng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88" y="1528093"/>
            <a:ext cx="4126142" cy="4109504"/>
          </a:xfrm>
          <a:prstGeom prst="rect">
            <a:avLst/>
          </a:prstGeom>
        </p:spPr>
      </p:pic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TỔNG THỂ TRONG ĐÓ LƯU TRỮ VÀ XỬ LÝ DỮ LIỆU LỚN LÀ TRUNG TÂM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41812" y="1096045"/>
            <a:ext cx="7175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TÍNH NĂNG CẦN CÓ CỦA KHO LƯU TRỮ SỐ DÙNG CHUNG</a:t>
            </a:r>
            <a:r>
              <a:rPr lang="vi-VN">
                <a:latin typeface="+mj-lt"/>
              </a:rPr>
              <a:t> </a:t>
            </a:r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0619" y="1744117"/>
            <a:ext cx="2866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1600" b="1">
                <a:solidFill>
                  <a:srgbClr val="000000"/>
                </a:solidFill>
                <a:latin typeface="+mj-lt"/>
              </a:rPr>
              <a:t>CHẤP NHẬN ĐƯỢC CẢ</a:t>
            </a:r>
            <a:r>
              <a:rPr lang="en-US" sz="1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sz="1600" b="1">
                <a:solidFill>
                  <a:srgbClr val="000000"/>
                </a:solidFill>
                <a:latin typeface="+mj-lt"/>
              </a:rPr>
              <a:t>NGUỒN DỮ LIỆU LỚN VÀ DỮ</a:t>
            </a:r>
            <a:r>
              <a:rPr lang="en-US" sz="1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sz="1600" b="1">
                <a:solidFill>
                  <a:srgbClr val="000000"/>
                </a:solidFill>
                <a:latin typeface="+mj-lt"/>
              </a:rPr>
              <a:t>LIỆU TỐC ĐỘ CAO</a:t>
            </a:r>
            <a:r>
              <a:rPr lang="vi-VN" sz="1600" b="1">
                <a:latin typeface="+mj-lt"/>
              </a:rPr>
              <a:t> </a:t>
            </a:r>
            <a:endParaRPr lang="en-US" sz="1600" b="1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8775" y="3256285"/>
            <a:ext cx="3286174" cy="108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LÝ DỮ LIỆU VÀ THEO DÕI DỮ LIỆU THEO THỜI GIAN THỰC TRONG QUÁ TRÌNH </a:t>
            </a:r>
            <a:b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HÀNH DỮ LIỆU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80903" y="4984477"/>
            <a:ext cx="2879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 NHẬN ĐA NGUỒN, ĐA CHUNG LOẠI DỮ LIỆU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9495" y="1816125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HỆ THỐNG CHỦ ĐỘNG TÍCH HỢP VỚI CÁC NGUỒN DỮ LIỆU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301584" y="3400301"/>
            <a:ext cx="3456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>
                <a:solidFill>
                  <a:srgbClr val="000000"/>
                </a:solidFill>
                <a:latin typeface="+mj-lt"/>
              </a:rPr>
              <a:t>CÓ CƠ CHẾ ĐỒNG BỘ DỮ</a:t>
            </a:r>
            <a:r>
              <a:rPr lang="en-US" sz="1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sz="1600" b="1">
                <a:solidFill>
                  <a:srgbClr val="000000"/>
                </a:solidFill>
                <a:latin typeface="+mj-lt"/>
              </a:rPr>
              <a:t>LIỆU GIỮA NGUỒN VÀ ĐÍCH</a:t>
            </a:r>
            <a:r>
              <a:rPr lang="vi-VN" sz="1600" b="1">
                <a:latin typeface="+mj-lt"/>
              </a:rPr>
              <a:t> </a:t>
            </a:r>
            <a:endParaRPr lang="en-US" sz="1600" b="1"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09496" y="4912469"/>
            <a:ext cx="3888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CÔNG CỤ DỄ DÀNG TẠO DỰNG DATA WARE HOUSE MÀ KHÔNG </a:t>
            </a:r>
            <a:b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LẬP TRÌNH LẠI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9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TỔNG THỂ TRONG ĐÓ LƯU TRỮ VÀ XỬ LÝ DỮ LIỆU LỚN LÀ TRUNG TÂM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815" y="1168053"/>
            <a:ext cx="10023850" cy="48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KHO DỮ LIỆU SỐ DÙNG CHUNG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93" y="3112269"/>
            <a:ext cx="3391074" cy="180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791" y="1601256"/>
            <a:ext cx="3070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QLDL phân tán trên Vlake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445599" y="1601256"/>
            <a:ext cx="3070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QLDL truyền thống RDBMS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8776" y="2177320"/>
            <a:ext cx="3456384" cy="4247317"/>
          </a:xfrm>
          <a:prstGeom prst="rect">
            <a:avLst/>
          </a:prstGeom>
          <a:ln>
            <a:solidFill>
              <a:srgbClr val="28C7D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Tiếp nhận dữ liệu ở tốc độ cao</a:t>
            </a:r>
            <a:br>
              <a:rPr lang="vi-VN">
                <a:solidFill>
                  <a:srgbClr val="000000"/>
                </a:solidFill>
                <a:latin typeface="+mj-lt"/>
              </a:rPr>
            </a:br>
            <a:r>
              <a:rPr lang="vi-VN">
                <a:solidFill>
                  <a:srgbClr val="000000"/>
                </a:solidFill>
                <a:latin typeface="+mj-lt"/>
              </a:rPr>
              <a:t>Dữ liệu đến từ nhiều nguồn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FF0000"/>
                </a:solidFill>
                <a:latin typeface="+mj-lt"/>
              </a:rPr>
              <a:t>Quản lý dữ liệu có cấu trúc, bán</a:t>
            </a:r>
            <a:r>
              <a:rPr lang="en-US">
                <a:solidFill>
                  <a:srgbClr val="FF0000"/>
                </a:solidFill>
                <a:latin typeface="+mj-lt"/>
              </a:rPr>
              <a:t> </a:t>
            </a:r>
            <a:r>
              <a:rPr lang="vi-VN">
                <a:solidFill>
                  <a:srgbClr val="FF0000"/>
                </a:solidFill>
                <a:latin typeface="+mj-lt"/>
              </a:rPr>
              <a:t>cấu trúc, và dữ liệu phi cấu trúc</a:t>
            </a:r>
            <a:endParaRPr lang="en-US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Truy vấn dữ liệu đơn giản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FF0000"/>
                </a:solidFill>
                <a:latin typeface="+mj-lt"/>
              </a:rPr>
              <a:t>Không cần thiết có dữ liệu dự</a:t>
            </a:r>
            <a:r>
              <a:rPr lang="en-US">
                <a:solidFill>
                  <a:srgbClr val="FF0000"/>
                </a:solidFill>
                <a:latin typeface="+mj-lt"/>
              </a:rPr>
              <a:t> </a:t>
            </a:r>
            <a:r>
              <a:rPr lang="vi-VN">
                <a:solidFill>
                  <a:srgbClr val="FF0000"/>
                </a:solidFill>
                <a:latin typeface="+mj-lt"/>
              </a:rPr>
              <a:t>phòng</a:t>
            </a:r>
            <a:br>
              <a:rPr lang="vi-VN">
                <a:solidFill>
                  <a:srgbClr val="FF0000"/>
                </a:solidFill>
                <a:latin typeface="+mj-lt"/>
              </a:rPr>
            </a:br>
            <a:r>
              <a:rPr lang="vi-VN">
                <a:solidFill>
                  <a:srgbClr val="FF0000"/>
                </a:solidFill>
                <a:latin typeface="+mj-lt"/>
              </a:rPr>
              <a:t>Dành cho xử lý dữ liệu lớn và rất</a:t>
            </a:r>
            <a:r>
              <a:rPr lang="en-US">
                <a:solidFill>
                  <a:srgbClr val="FF0000"/>
                </a:solidFill>
                <a:latin typeface="+mj-lt"/>
              </a:rPr>
              <a:t> </a:t>
            </a:r>
            <a:r>
              <a:rPr lang="vi-VN">
                <a:solidFill>
                  <a:srgbClr val="FF0000"/>
                </a:solidFill>
                <a:latin typeface="+mj-lt"/>
              </a:rPr>
              <a:t>lớn</a:t>
            </a:r>
            <a:endParaRPr lang="en-US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Quản lý tập trung và có thể triển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khai phân tán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Dữ liệu giao dịch ghi lại nhiều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nơi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Triển khai theo model ngang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73590" y="2177320"/>
            <a:ext cx="3456432" cy="4247317"/>
          </a:xfrm>
          <a:prstGeom prst="rect">
            <a:avLst/>
          </a:prstGeom>
          <a:ln>
            <a:solidFill>
              <a:srgbClr val="28C7D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Tiếp nhận dữ liệu ở tốc độ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thấp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Dữ liệu đến từ một hoặc một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vài nơi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Quản lý dữ liệu có cấu trúc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Truy vấn dữ liệu phức tạp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Phải có dữ liệu dự phòng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Xử lý dữ liệu ở mức vừa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Quản lý tập trung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Các giao dịch ghi lại một nơi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Triển khai theo model dọc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3800" y="942737"/>
            <a:ext cx="739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F7F7F"/>
                </a:solidFill>
                <a:latin typeface="TimesNewRomanPS-BoldMT"/>
              </a:rPr>
              <a:t>GIẢI PHÁP </a:t>
            </a:r>
            <a:r>
              <a:rPr lang="en-US" b="1">
                <a:solidFill>
                  <a:srgbClr val="C00000"/>
                </a:solidFill>
                <a:latin typeface="TimesNewRomanPS-BoldMT"/>
              </a:rPr>
              <a:t>VLAKE </a:t>
            </a:r>
            <a:r>
              <a:rPr lang="en-US" b="1">
                <a:solidFill>
                  <a:srgbClr val="7F7F7F"/>
                </a:solidFill>
                <a:latin typeface="TimesNewRomanPS-BoldMT"/>
              </a:rPr>
              <a:t>XÂY DỰNG KHO DỮ LIỆU SỐ DÙNG CHUNG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919"/>
            <a:ext cx="5637287" cy="723081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b="-225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2669">
              <a:latin typeface="Arial" panose="020B0604020202020204" pitchFamily="34" charset="0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919"/>
            <a:ext cx="5637287" cy="7230815"/>
          </a:xfrm>
          <a:prstGeom prst="rect">
            <a:avLst/>
          </a:prstGeom>
          <a:solidFill>
            <a:srgbClr val="0F6FC6">
              <a:alpha val="89803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669"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6154435" y="3544317"/>
            <a:ext cx="65527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noProof="1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GIẢI PHÁP KHO DỮ LIỆU SỐ DÙNG CHUNG TRÊN</a:t>
            </a:r>
          </a:p>
          <a:p>
            <a:pPr eaLnBrk="1" hangingPunct="1"/>
            <a:r>
              <a:rPr lang="en-US" altLang="zh-CN" sz="2000" b="1" noProof="1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NỀN TẢNG LƯU TRỮ VÀ XỬ LÝ DỮ LIỆU LỚN</a:t>
            </a:r>
          </a:p>
        </p:txBody>
      </p:sp>
      <p:grpSp>
        <p:nvGrpSpPr>
          <p:cNvPr id="5127" name="Group 5"/>
          <p:cNvGrpSpPr>
            <a:grpSpLocks/>
          </p:cNvGrpSpPr>
          <p:nvPr/>
        </p:nvGrpSpPr>
        <p:grpSpPr bwMode="auto">
          <a:xfrm>
            <a:off x="5133231" y="4396249"/>
            <a:ext cx="817066" cy="817066"/>
            <a:chOff x="0" y="0"/>
            <a:chExt cx="366" cy="366"/>
          </a:xfrm>
        </p:grpSpPr>
        <p:sp>
          <p:nvSpPr>
            <p:cNvPr id="5153" name="Oval 6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669"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7"/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140 w 71"/>
                <a:gd name="T1" fmla="*/ 21 h 79"/>
                <a:gd name="T2" fmla="*/ 144 w 71"/>
                <a:gd name="T3" fmla="*/ 6 h 79"/>
                <a:gd name="T4" fmla="*/ 148 w 71"/>
                <a:gd name="T5" fmla="*/ 17 h 79"/>
                <a:gd name="T6" fmla="*/ 15 w 71"/>
                <a:gd name="T7" fmla="*/ 6 h 79"/>
                <a:gd name="T8" fmla="*/ 60 w 71"/>
                <a:gd name="T9" fmla="*/ 0 h 79"/>
                <a:gd name="T10" fmla="*/ 90 w 71"/>
                <a:gd name="T11" fmla="*/ 6 h 79"/>
                <a:gd name="T12" fmla="*/ 135 w 71"/>
                <a:gd name="T13" fmla="*/ 21 h 79"/>
                <a:gd name="T14" fmla="*/ 15 w 71"/>
                <a:gd name="T15" fmla="*/ 6 h 79"/>
                <a:gd name="T16" fmla="*/ 0 w 71"/>
                <a:gd name="T17" fmla="*/ 10 h 79"/>
                <a:gd name="T18" fmla="*/ 10 w 71"/>
                <a:gd name="T19" fmla="*/ 6 h 79"/>
                <a:gd name="T20" fmla="*/ 6 w 71"/>
                <a:gd name="T21" fmla="*/ 21 h 79"/>
                <a:gd name="T22" fmla="*/ 133 w 71"/>
                <a:gd name="T23" fmla="*/ 27 h 79"/>
                <a:gd name="T24" fmla="*/ 17 w 71"/>
                <a:gd name="T25" fmla="*/ 118 h 79"/>
                <a:gd name="T26" fmla="*/ 133 w 71"/>
                <a:gd name="T27" fmla="*/ 27 h 79"/>
                <a:gd name="T28" fmla="*/ 108 w 71"/>
                <a:gd name="T29" fmla="*/ 102 h 79"/>
                <a:gd name="T30" fmla="*/ 85 w 71"/>
                <a:gd name="T31" fmla="*/ 95 h 79"/>
                <a:gd name="T32" fmla="*/ 85 w 71"/>
                <a:gd name="T33" fmla="*/ 89 h 79"/>
                <a:gd name="T34" fmla="*/ 123 w 71"/>
                <a:gd name="T35" fmla="*/ 83 h 79"/>
                <a:gd name="T36" fmla="*/ 85 w 71"/>
                <a:gd name="T37" fmla="*/ 89 h 79"/>
                <a:gd name="T38" fmla="*/ 123 w 71"/>
                <a:gd name="T39" fmla="*/ 73 h 79"/>
                <a:gd name="T40" fmla="*/ 85 w 71"/>
                <a:gd name="T41" fmla="*/ 66 h 79"/>
                <a:gd name="T42" fmla="*/ 52 w 71"/>
                <a:gd name="T43" fmla="*/ 108 h 79"/>
                <a:gd name="T44" fmla="*/ 48 w 71"/>
                <a:gd name="T45" fmla="*/ 89 h 79"/>
                <a:gd name="T46" fmla="*/ 29 w 71"/>
                <a:gd name="T47" fmla="*/ 85 h 79"/>
                <a:gd name="T48" fmla="*/ 79 w 71"/>
                <a:gd name="T49" fmla="*/ 83 h 79"/>
                <a:gd name="T50" fmla="*/ 54 w 71"/>
                <a:gd name="T51" fmla="*/ 83 h 79"/>
                <a:gd name="T52" fmla="*/ 27 w 71"/>
                <a:gd name="T53" fmla="*/ 46 h 79"/>
                <a:gd name="T54" fmla="*/ 79 w 71"/>
                <a:gd name="T55" fmla="*/ 35 h 79"/>
                <a:gd name="T56" fmla="*/ 27 w 71"/>
                <a:gd name="T57" fmla="*/ 46 h 79"/>
                <a:gd name="T58" fmla="*/ 10 w 71"/>
                <a:gd name="T59" fmla="*/ 135 h 79"/>
                <a:gd name="T60" fmla="*/ 142 w 71"/>
                <a:gd name="T61" fmla="*/ 125 h 79"/>
                <a:gd name="T62" fmla="*/ 65 w 71"/>
                <a:gd name="T63" fmla="*/ 139 h 79"/>
                <a:gd name="T64" fmla="*/ 33 w 71"/>
                <a:gd name="T65" fmla="*/ 164 h 79"/>
                <a:gd name="T66" fmla="*/ 65 w 71"/>
                <a:gd name="T67" fmla="*/ 139 h 79"/>
                <a:gd name="T68" fmla="*/ 100 w 71"/>
                <a:gd name="T69" fmla="*/ 164 h 79"/>
                <a:gd name="T70" fmla="*/ 100 w 71"/>
                <a:gd name="T71" fmla="*/ 139 h 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669">
                <a:latin typeface="Arial" panose="020B0604020202020204" pitchFamily="34" charset="0"/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5133231" y="2386352"/>
            <a:ext cx="817066" cy="817066"/>
            <a:chOff x="0" y="0"/>
            <a:chExt cx="366" cy="366"/>
          </a:xfrm>
        </p:grpSpPr>
        <p:sp>
          <p:nvSpPr>
            <p:cNvPr id="5151" name="Oval 10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669"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11"/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112 w 73"/>
                <a:gd name="T1" fmla="*/ 164 h 79"/>
                <a:gd name="T2" fmla="*/ 108 w 73"/>
                <a:gd name="T3" fmla="*/ 85 h 79"/>
                <a:gd name="T4" fmla="*/ 102 w 73"/>
                <a:gd name="T5" fmla="*/ 75 h 79"/>
                <a:gd name="T6" fmla="*/ 121 w 73"/>
                <a:gd name="T7" fmla="*/ 69 h 79"/>
                <a:gd name="T8" fmla="*/ 115 w 73"/>
                <a:gd name="T9" fmla="*/ 75 h 79"/>
                <a:gd name="T10" fmla="*/ 137 w 73"/>
                <a:gd name="T11" fmla="*/ 93 h 79"/>
                <a:gd name="T12" fmla="*/ 152 w 73"/>
                <a:gd name="T13" fmla="*/ 93 h 79"/>
                <a:gd name="T14" fmla="*/ 152 w 73"/>
                <a:gd name="T15" fmla="*/ 125 h 79"/>
                <a:gd name="T16" fmla="*/ 79 w 73"/>
                <a:gd name="T17" fmla="*/ 125 h 79"/>
                <a:gd name="T18" fmla="*/ 146 w 73"/>
                <a:gd name="T19" fmla="*/ 125 h 79"/>
                <a:gd name="T20" fmla="*/ 115 w 73"/>
                <a:gd name="T21" fmla="*/ 131 h 79"/>
                <a:gd name="T22" fmla="*/ 108 w 73"/>
                <a:gd name="T23" fmla="*/ 135 h 79"/>
                <a:gd name="T24" fmla="*/ 104 w 73"/>
                <a:gd name="T25" fmla="*/ 125 h 79"/>
                <a:gd name="T26" fmla="*/ 108 w 73"/>
                <a:gd name="T27" fmla="*/ 102 h 79"/>
                <a:gd name="T28" fmla="*/ 115 w 73"/>
                <a:gd name="T29" fmla="*/ 118 h 79"/>
                <a:gd name="T30" fmla="*/ 115 w 73"/>
                <a:gd name="T31" fmla="*/ 131 h 79"/>
                <a:gd name="T32" fmla="*/ 67 w 73"/>
                <a:gd name="T33" fmla="*/ 102 h 79"/>
                <a:gd name="T34" fmla="*/ 23 w 73"/>
                <a:gd name="T35" fmla="*/ 112 h 79"/>
                <a:gd name="T36" fmla="*/ 23 w 73"/>
                <a:gd name="T37" fmla="*/ 102 h 79"/>
                <a:gd name="T38" fmla="*/ 23 w 73"/>
                <a:gd name="T39" fmla="*/ 95 h 79"/>
                <a:gd name="T40" fmla="*/ 23 w 73"/>
                <a:gd name="T41" fmla="*/ 85 h 79"/>
                <a:gd name="T42" fmla="*/ 69 w 73"/>
                <a:gd name="T43" fmla="*/ 95 h 79"/>
                <a:gd name="T44" fmla="*/ 19 w 73"/>
                <a:gd name="T45" fmla="*/ 58 h 79"/>
                <a:gd name="T46" fmla="*/ 90 w 73"/>
                <a:gd name="T47" fmla="*/ 52 h 79"/>
                <a:gd name="T48" fmla="*/ 90 w 73"/>
                <a:gd name="T49" fmla="*/ 62 h 79"/>
                <a:gd name="T50" fmla="*/ 23 w 73"/>
                <a:gd name="T51" fmla="*/ 79 h 79"/>
                <a:gd name="T52" fmla="*/ 23 w 73"/>
                <a:gd name="T53" fmla="*/ 69 h 79"/>
                <a:gd name="T54" fmla="*/ 92 w 73"/>
                <a:gd name="T55" fmla="*/ 69 h 79"/>
                <a:gd name="T56" fmla="*/ 90 w 73"/>
                <a:gd name="T57" fmla="*/ 79 h 79"/>
                <a:gd name="T58" fmla="*/ 104 w 73"/>
                <a:gd name="T59" fmla="*/ 44 h 79"/>
                <a:gd name="T60" fmla="*/ 87 w 73"/>
                <a:gd name="T61" fmla="*/ 27 h 79"/>
                <a:gd name="T62" fmla="*/ 77 w 73"/>
                <a:gd name="T63" fmla="*/ 39 h 79"/>
                <a:gd name="T64" fmla="*/ 25 w 73"/>
                <a:gd name="T65" fmla="*/ 29 h 79"/>
                <a:gd name="T66" fmla="*/ 25 w 73"/>
                <a:gd name="T67" fmla="*/ 27 h 79"/>
                <a:gd name="T68" fmla="*/ 8 w 73"/>
                <a:gd name="T69" fmla="*/ 139 h 79"/>
                <a:gd name="T70" fmla="*/ 71 w 73"/>
                <a:gd name="T71" fmla="*/ 154 h 79"/>
                <a:gd name="T72" fmla="*/ 19 w 73"/>
                <a:gd name="T73" fmla="*/ 164 h 79"/>
                <a:gd name="T74" fmla="*/ 0 w 73"/>
                <a:gd name="T75" fmla="*/ 35 h 79"/>
                <a:gd name="T76" fmla="*/ 29 w 73"/>
                <a:gd name="T77" fmla="*/ 21 h 79"/>
                <a:gd name="T78" fmla="*/ 37 w 73"/>
                <a:gd name="T79" fmla="*/ 17 h 79"/>
                <a:gd name="T80" fmla="*/ 75 w 73"/>
                <a:gd name="T81" fmla="*/ 17 h 79"/>
                <a:gd name="T82" fmla="*/ 85 w 73"/>
                <a:gd name="T83" fmla="*/ 21 h 79"/>
                <a:gd name="T84" fmla="*/ 115 w 73"/>
                <a:gd name="T85" fmla="*/ 35 h 79"/>
                <a:gd name="T86" fmla="*/ 104 w 73"/>
                <a:gd name="T87" fmla="*/ 66 h 79"/>
                <a:gd name="T88" fmla="*/ 56 w 73"/>
                <a:gd name="T89" fmla="*/ 8 h 79"/>
                <a:gd name="T90" fmla="*/ 56 w 73"/>
                <a:gd name="T91" fmla="*/ 27 h 79"/>
                <a:gd name="T92" fmla="*/ 56 w 73"/>
                <a:gd name="T93" fmla="*/ 8 h 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669">
                <a:latin typeface="Arial" panose="020B0604020202020204" pitchFamily="34" charset="0"/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31" name="Group 13"/>
          <p:cNvGrpSpPr>
            <a:grpSpLocks/>
          </p:cNvGrpSpPr>
          <p:nvPr/>
        </p:nvGrpSpPr>
        <p:grpSpPr bwMode="auto">
          <a:xfrm>
            <a:off x="5133231" y="3384834"/>
            <a:ext cx="817066" cy="817066"/>
            <a:chOff x="0" y="0"/>
            <a:chExt cx="366" cy="366"/>
          </a:xfrm>
        </p:grpSpPr>
        <p:sp>
          <p:nvSpPr>
            <p:cNvPr id="5149" name="Oval 14"/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669"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15"/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104 w 78"/>
                <a:gd name="T1" fmla="*/ 83 h 78"/>
                <a:gd name="T2" fmla="*/ 120 w 78"/>
                <a:gd name="T3" fmla="*/ 85 h 78"/>
                <a:gd name="T4" fmla="*/ 162 w 78"/>
                <a:gd name="T5" fmla="*/ 44 h 78"/>
                <a:gd name="T6" fmla="*/ 162 w 78"/>
                <a:gd name="T7" fmla="*/ 37 h 78"/>
                <a:gd name="T8" fmla="*/ 133 w 78"/>
                <a:gd name="T9" fmla="*/ 69 h 78"/>
                <a:gd name="T10" fmla="*/ 104 w 78"/>
                <a:gd name="T11" fmla="*/ 64 h 78"/>
                <a:gd name="T12" fmla="*/ 96 w 78"/>
                <a:gd name="T13" fmla="*/ 37 h 78"/>
                <a:gd name="T14" fmla="*/ 127 w 78"/>
                <a:gd name="T15" fmla="*/ 4 h 78"/>
                <a:gd name="T16" fmla="*/ 120 w 78"/>
                <a:gd name="T17" fmla="*/ 2 h 78"/>
                <a:gd name="T18" fmla="*/ 79 w 78"/>
                <a:gd name="T19" fmla="*/ 44 h 78"/>
                <a:gd name="T20" fmla="*/ 83 w 78"/>
                <a:gd name="T21" fmla="*/ 60 h 78"/>
                <a:gd name="T22" fmla="*/ 44 w 78"/>
                <a:gd name="T23" fmla="*/ 110 h 78"/>
                <a:gd name="T24" fmla="*/ 35 w 78"/>
                <a:gd name="T25" fmla="*/ 108 h 78"/>
                <a:gd name="T26" fmla="*/ 10 w 78"/>
                <a:gd name="T27" fmla="*/ 133 h 78"/>
                <a:gd name="T28" fmla="*/ 35 w 78"/>
                <a:gd name="T29" fmla="*/ 160 h 78"/>
                <a:gd name="T30" fmla="*/ 60 w 78"/>
                <a:gd name="T31" fmla="*/ 133 h 78"/>
                <a:gd name="T32" fmla="*/ 60 w 78"/>
                <a:gd name="T33" fmla="*/ 125 h 78"/>
                <a:gd name="T34" fmla="*/ 104 w 78"/>
                <a:gd name="T35" fmla="*/ 83 h 78"/>
                <a:gd name="T36" fmla="*/ 35 w 78"/>
                <a:gd name="T37" fmla="*/ 147 h 78"/>
                <a:gd name="T38" fmla="*/ 23 w 78"/>
                <a:gd name="T39" fmla="*/ 133 h 78"/>
                <a:gd name="T40" fmla="*/ 35 w 78"/>
                <a:gd name="T41" fmla="*/ 120 h 78"/>
                <a:gd name="T42" fmla="*/ 50 w 78"/>
                <a:gd name="T43" fmla="*/ 133 h 78"/>
                <a:gd name="T44" fmla="*/ 35 w 78"/>
                <a:gd name="T45" fmla="*/ 147 h 78"/>
                <a:gd name="T46" fmla="*/ 37 w 78"/>
                <a:gd name="T47" fmla="*/ 50 h 78"/>
                <a:gd name="T48" fmla="*/ 62 w 78"/>
                <a:gd name="T49" fmla="*/ 75 h 78"/>
                <a:gd name="T50" fmla="*/ 75 w 78"/>
                <a:gd name="T51" fmla="*/ 64 h 78"/>
                <a:gd name="T52" fmla="*/ 50 w 78"/>
                <a:gd name="T53" fmla="*/ 39 h 78"/>
                <a:gd name="T54" fmla="*/ 56 w 78"/>
                <a:gd name="T55" fmla="*/ 33 h 78"/>
                <a:gd name="T56" fmla="*/ 23 w 78"/>
                <a:gd name="T57" fmla="*/ 0 h 78"/>
                <a:gd name="T58" fmla="*/ 0 w 78"/>
                <a:gd name="T59" fmla="*/ 25 h 78"/>
                <a:gd name="T60" fmla="*/ 33 w 78"/>
                <a:gd name="T61" fmla="*/ 56 h 78"/>
                <a:gd name="T62" fmla="*/ 37 w 78"/>
                <a:gd name="T63" fmla="*/ 50 h 78"/>
                <a:gd name="T64" fmla="*/ 114 w 78"/>
                <a:gd name="T65" fmla="*/ 87 h 78"/>
                <a:gd name="T66" fmla="*/ 79 w 78"/>
                <a:gd name="T67" fmla="*/ 118 h 78"/>
                <a:gd name="T68" fmla="*/ 116 w 78"/>
                <a:gd name="T69" fmla="*/ 156 h 78"/>
                <a:gd name="T70" fmla="*/ 139 w 78"/>
                <a:gd name="T71" fmla="*/ 156 h 78"/>
                <a:gd name="T72" fmla="*/ 150 w 78"/>
                <a:gd name="T73" fmla="*/ 145 h 78"/>
                <a:gd name="T74" fmla="*/ 150 w 78"/>
                <a:gd name="T75" fmla="*/ 123 h 78"/>
                <a:gd name="T76" fmla="*/ 114 w 78"/>
                <a:gd name="T77" fmla="*/ 87 h 78"/>
                <a:gd name="T78" fmla="*/ 129 w 78"/>
                <a:gd name="T79" fmla="*/ 147 h 78"/>
                <a:gd name="T80" fmla="*/ 125 w 78"/>
                <a:gd name="T81" fmla="*/ 147 h 78"/>
                <a:gd name="T82" fmla="*/ 93 w 78"/>
                <a:gd name="T83" fmla="*/ 118 h 78"/>
                <a:gd name="T84" fmla="*/ 93 w 78"/>
                <a:gd name="T85" fmla="*/ 112 h 78"/>
                <a:gd name="T86" fmla="*/ 100 w 78"/>
                <a:gd name="T87" fmla="*/ 112 h 78"/>
                <a:gd name="T88" fmla="*/ 129 w 78"/>
                <a:gd name="T89" fmla="*/ 143 h 78"/>
                <a:gd name="T90" fmla="*/ 129 w 78"/>
                <a:gd name="T91" fmla="*/ 147 h 78"/>
                <a:gd name="T92" fmla="*/ 143 w 78"/>
                <a:gd name="T93" fmla="*/ 135 h 78"/>
                <a:gd name="T94" fmla="*/ 137 w 78"/>
                <a:gd name="T95" fmla="*/ 135 h 78"/>
                <a:gd name="T96" fmla="*/ 108 w 78"/>
                <a:gd name="T97" fmla="*/ 106 h 78"/>
                <a:gd name="T98" fmla="*/ 108 w 78"/>
                <a:gd name="T99" fmla="*/ 100 h 78"/>
                <a:gd name="T100" fmla="*/ 112 w 78"/>
                <a:gd name="T101" fmla="*/ 100 h 78"/>
                <a:gd name="T102" fmla="*/ 143 w 78"/>
                <a:gd name="T103" fmla="*/ 129 h 78"/>
                <a:gd name="T104" fmla="*/ 143 w 78"/>
                <a:gd name="T105" fmla="*/ 135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669">
                <a:latin typeface="Arial" panose="020B0604020202020204" pitchFamily="34" charset="0"/>
                <a:ea typeface="Microsoft YaHei U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36" name="Text Box 24"/>
          <p:cNvSpPr txBox="1">
            <a:spLocks noChangeArrowheads="1"/>
          </p:cNvSpPr>
          <p:nvPr/>
        </p:nvSpPr>
        <p:spPr bwMode="auto">
          <a:xfrm>
            <a:off x="4294854" y="2402470"/>
            <a:ext cx="76174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4299351" y="3400952"/>
            <a:ext cx="76174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500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4277393" y="4412367"/>
            <a:ext cx="76174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4500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141" name="Line 29"/>
          <p:cNvSpPr>
            <a:spLocks noChangeShapeType="1"/>
          </p:cNvSpPr>
          <p:nvPr/>
        </p:nvSpPr>
        <p:spPr bwMode="auto">
          <a:xfrm>
            <a:off x="515438" y="3133666"/>
            <a:ext cx="3214688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669">
              <a:solidFill>
                <a:schemeClr val="bg1"/>
              </a:solidFill>
              <a:latin typeface="Arial" panose="020B0604020202020204" pitchFamily="34" charset="0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3" name="Text Box 31"/>
          <p:cNvSpPr txBox="1">
            <a:spLocks noChangeArrowheads="1"/>
          </p:cNvSpPr>
          <p:nvPr/>
        </p:nvSpPr>
        <p:spPr bwMode="auto">
          <a:xfrm>
            <a:off x="1004839" y="3405381"/>
            <a:ext cx="23467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</a:t>
            </a:r>
            <a:endParaRPr lang="zh-CN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144" name="Line 32"/>
          <p:cNvSpPr>
            <a:spLocks noChangeShapeType="1"/>
          </p:cNvSpPr>
          <p:nvPr/>
        </p:nvSpPr>
        <p:spPr bwMode="auto">
          <a:xfrm>
            <a:off x="469102" y="4247646"/>
            <a:ext cx="3214688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669">
              <a:latin typeface="Arial" panose="020B0604020202020204" pitchFamily="34" charset="0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154435" y="4676700"/>
            <a:ext cx="70318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noProof="1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ĐÔI NÉT VỀ FSI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6154435" y="2536205"/>
            <a:ext cx="65527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noProof="1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CĂN CỨ PHÁP LÝ VÀ CÁC THÁCH THỨC </a:t>
            </a:r>
          </a:p>
          <a:p>
            <a:pPr eaLnBrk="1" hangingPunct="1"/>
            <a:r>
              <a:rPr lang="en-US" altLang="zh-CN" sz="2000" b="1" noProof="1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 QUẢN LÝ VÀ LƯU TRỮ</a:t>
            </a:r>
          </a:p>
        </p:txBody>
      </p:sp>
    </p:spTree>
    <p:extLst>
      <p:ext uri="{BB962C8B-B14F-4D97-AF65-F5344CB8AC3E}">
        <p14:creationId xmlns:p14="http://schemas.microsoft.com/office/powerpoint/2010/main" val="23491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KHO DỮ LIỆU SỐ DÙNG CHUNG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7" y="1528093"/>
            <a:ext cx="8064896" cy="41867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33800" y="942737"/>
            <a:ext cx="739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F7F7F"/>
                </a:solidFill>
                <a:latin typeface="TimesNewRomanPS-BoldMT"/>
              </a:rPr>
              <a:t>GIẢI PHÁP </a:t>
            </a:r>
            <a:r>
              <a:rPr lang="en-US" b="1">
                <a:solidFill>
                  <a:srgbClr val="C00000"/>
                </a:solidFill>
                <a:latin typeface="TimesNewRomanPS-BoldMT"/>
              </a:rPr>
              <a:t>VLAKE </a:t>
            </a:r>
            <a:r>
              <a:rPr lang="en-US" b="1">
                <a:solidFill>
                  <a:srgbClr val="7F7F7F"/>
                </a:solidFill>
                <a:latin typeface="TimesNewRomanPS-BoldMT"/>
              </a:rPr>
              <a:t>XÂY DỰNG KHO DỮ LIỆU SỐ DÙNG CHUNG</a:t>
            </a:r>
            <a:r>
              <a:rPr lang="en-US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1583" y="1361713"/>
            <a:ext cx="391410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Cơ sở dữ liệu dùng chung (data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lake)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85750" algn="just">
              <a:buFont typeface="Arial" panose="020B0604020202020204" pitchFamily="34" charset="0"/>
              <a:buChar char="•"/>
            </a:pP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bộ kết nối tất cả dữ liệu đã và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sử dụng của Tỉnh trên các lĩnh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vực, thuộc các sở, ngành trực thuộc.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85750" algn="just">
              <a:buFont typeface="Arial" panose="020B0604020202020204" pitchFamily="34" charset="0"/>
              <a:buChar char="•"/>
            </a:pP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dữ liệu với các trục liên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thông; kết nối với 6 Cơ sở dữ liệu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gia.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85750" algn="just">
              <a:buFont typeface="Arial" panose="020B0604020202020204" pitchFamily="34" charset="0"/>
              <a:buChar char="•"/>
            </a:pP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lý, làm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mịn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dữ liệu.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85750" algn="just">
              <a:buFont typeface="Arial" panose="020B0604020202020204" pitchFamily="34" charset="0"/>
              <a:buChar char="•"/>
            </a:pP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nhất định dạng dữ liệu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HDFS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 bigdata này với hệ thống chỉ đạo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hành, phục vụ, hỗ trợ lãnh đạo xây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công và ra quyết định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quả.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các phần mềm, tool, công cụ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dữ liệu.</a:t>
            </a: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 các modul báo cáo tự động cho</a:t>
            </a:r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sở và tỉnh.</a:t>
            </a:r>
            <a:r>
              <a:rPr lang="vi-VN" sz="1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1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KHO DỮ LIỆU SỐ DÙNG CHUNG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33800" y="942737"/>
            <a:ext cx="7391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F7F7F"/>
                </a:solidFill>
                <a:latin typeface="TimesNewRomanPS-BoldMT"/>
              </a:rPr>
              <a:t>GIẢI PHÁP </a:t>
            </a:r>
            <a:r>
              <a:rPr lang="en-US" b="1">
                <a:solidFill>
                  <a:srgbClr val="C00000"/>
                </a:solidFill>
                <a:latin typeface="TimesNewRomanPS-BoldMT"/>
              </a:rPr>
              <a:t>VLAKE </a:t>
            </a:r>
            <a:r>
              <a:rPr lang="en-US" b="1">
                <a:solidFill>
                  <a:srgbClr val="7F7F7F"/>
                </a:solidFill>
                <a:latin typeface="TimesNewRomanPS-BoldMT"/>
              </a:rPr>
              <a:t>XÂY DỰNG KHO DỮ LIỆU SỐ DÙNG CHUNG</a:t>
            </a:r>
            <a:r>
              <a:rPr lang="en-US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59" y="1384077"/>
            <a:ext cx="1094063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LỚP KHAI THÁC TÀI LIỆU ĐIỆN TỬ THEO ĐÚNG QUY ĐỊNH NGÀNH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425" y="1240061"/>
            <a:ext cx="9370470" cy="4896544"/>
          </a:xfrm>
          <a:prstGeom prst="rect">
            <a:avLst/>
          </a:prstGeom>
        </p:spPr>
      </p:pic>
      <p:sp>
        <p:nvSpPr>
          <p:cNvPr id="10" name="Google Shape;408;p15"/>
          <p:cNvSpPr txBox="1">
            <a:spLocks noChangeArrowheads="1"/>
          </p:cNvSpPr>
          <p:nvPr/>
        </p:nvSpPr>
        <p:spPr bwMode="auto">
          <a:xfrm>
            <a:off x="1100783" y="5278785"/>
            <a:ext cx="264693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  <a:buFont typeface="Avenir"/>
              <a:buNone/>
            </a:pP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Ứng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dụng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linh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hoạt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vào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tổ</a:t>
            </a:r>
            <a:r>
              <a:rPr lang="en-US" altLang="en-US" sz="150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chức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</a:t>
            </a:r>
            <a:r>
              <a:rPr lang="en-US" altLang="en-US" sz="150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ạo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lập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và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quản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lý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CSDL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dùng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chung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07;p15"/>
          <p:cNvSpPr txBox="1">
            <a:spLocks noChangeArrowheads="1"/>
          </p:cNvSpPr>
          <p:nvPr/>
        </p:nvSpPr>
        <p:spPr bwMode="auto">
          <a:xfrm>
            <a:off x="8157567" y="1118071"/>
            <a:ext cx="3975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500"/>
              <a:buFont typeface="Avenir"/>
              <a:buNone/>
            </a:pP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Luật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lưu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trữ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,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thông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tư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nghị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định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ngành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VTLT, QĐ458,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Kiến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</a:t>
            </a:r>
            <a:r>
              <a:rPr lang="en-US" altLang="en-US" sz="1500" dirty="0" err="1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trúc</a:t>
            </a:r>
            <a:r>
              <a:rPr lang="en-US" altLang="en-US" sz="1500" dirty="0">
                <a:latin typeface="Times New Roman" panose="02020603050405020304" pitchFamily="18" charset="0"/>
                <a:ea typeface="Avenir"/>
                <a:cs typeface="Times New Roman" panose="02020603050405020304" pitchFamily="18" charset="0"/>
                <a:sym typeface="Avenir"/>
              </a:rPr>
              <a:t> CPĐT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LỚP KHAI THÁC TÀI LIỆU ĐIỆN TỬ THEO ĐÚNG QUY ĐỊNH NGÀNH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44799" y="1600101"/>
            <a:ext cx="1038711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vi-VN" b="1" u="sng">
                <a:solidFill>
                  <a:srgbClr val="000000"/>
                </a:solidFill>
                <a:latin typeface="+mj-lt"/>
              </a:rPr>
              <a:t>TỔNG QUAN VỀ SẢN PHẨM</a:t>
            </a:r>
            <a:endParaRPr lang="en-US" b="1" u="sng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Hệ thống Quản lý lưu trữ điện tử là một hệ thống phần mềm chuyên ngành trong lĩnh vực Văn thư</a:t>
            </a:r>
            <a:r>
              <a:rPr lang="en-US">
                <a:solidFill>
                  <a:srgbClr val="000000"/>
                </a:solidFill>
                <a:latin typeface="+mj-lt"/>
              </a:rPr>
              <a:t> - </a:t>
            </a:r>
            <a:r>
              <a:rPr lang="vi-VN">
                <a:solidFill>
                  <a:srgbClr val="000000"/>
                </a:solidFill>
                <a:latin typeface="+mj-lt"/>
              </a:rPr>
              <a:t>Lưu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trữ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Có đầy đủ các chức năng, tính năng nghiệp vụ đáp ứng theo Luật lưu trữ 2011, Đề án Lưu trữ điện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tử theo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quyết định số 458 và quy định khác.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Các tài liệu, dữ liệu đặc tả (metadata) được chuẩn hóa, lưu trữ, kiểm soát truy cập chặt chẽ, thống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nhất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trong suốt vòng đời của một tài liệu. Vòng đời của một tài liệu bao gồm: thu thập, khai thác, bảo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quản, tiêu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hủy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Cung cấp các khả năng tích hợp, trao đổi dữ liệu với trục liên thông dữ liệu LGSP và các hệ thống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khác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thông qua giao diện lập trình API</a:t>
            </a:r>
            <a:endParaRPr lang="en-US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>
                <a:solidFill>
                  <a:srgbClr val="000000"/>
                </a:solidFill>
                <a:latin typeface="+mj-lt"/>
              </a:rPr>
              <a:t>Có đầy đủ các công cụ , công nghệ xử lý như OCR Tiếng Việt, mã hoá, ký số, bảo mật dữ liệu, nén</a:t>
            </a:r>
            <a:r>
              <a:rPr lang="en-US">
                <a:solidFill>
                  <a:srgbClr val="000000"/>
                </a:solidFill>
                <a:latin typeface="+mj-lt"/>
              </a:rPr>
              <a:t> </a:t>
            </a:r>
            <a:r>
              <a:rPr lang="vi-VN">
                <a:solidFill>
                  <a:srgbClr val="000000"/>
                </a:solidFill>
                <a:latin typeface="+mj-lt"/>
              </a:rPr>
              <a:t>…</a:t>
            </a:r>
            <a:r>
              <a:rPr lang="vi-VN">
                <a:latin typeface="+mj-lt"/>
              </a:rPr>
              <a:t> </a:t>
            </a:r>
            <a:br>
              <a:rPr lang="vi-VN">
                <a:latin typeface="+mj-lt"/>
              </a:rPr>
            </a:b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20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0139"/>
            <a:ext cx="12858750" cy="8399668"/>
          </a:xfrm>
          <a:prstGeom prst="rect">
            <a:avLst/>
          </a:prstGeom>
        </p:spPr>
      </p:pic>
      <p:sp>
        <p:nvSpPr>
          <p:cNvPr id="10" name="矩形 20"/>
          <p:cNvSpPr/>
          <p:nvPr/>
        </p:nvSpPr>
        <p:spPr>
          <a:xfrm>
            <a:off x="0" y="0"/>
            <a:ext cx="5852235" cy="7259807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2291416" y="1384077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</a:t>
            </a:r>
            <a:endParaRPr lang="zh-CN" altLang="en-US" sz="703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2" name="直接连接符 4"/>
          <p:cNvCxnSpPr/>
          <p:nvPr/>
        </p:nvCxnSpPr>
        <p:spPr>
          <a:xfrm>
            <a:off x="1460823" y="2465906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8"/>
          <p:cNvSpPr txBox="1"/>
          <p:nvPr/>
        </p:nvSpPr>
        <p:spPr>
          <a:xfrm>
            <a:off x="0" y="2968253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8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ĐÔI NÉT VỀ FSI</a:t>
            </a:r>
          </a:p>
        </p:txBody>
      </p:sp>
    </p:spTree>
    <p:extLst>
      <p:ext uri="{BB962C8B-B14F-4D97-AF65-F5344CB8AC3E}">
        <p14:creationId xmlns:p14="http://schemas.microsoft.com/office/powerpoint/2010/main" val="3527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0145" y="301681"/>
            <a:ext cx="7295357" cy="362479"/>
          </a:xfrm>
          <a:prstGeom prst="rect">
            <a:avLst/>
          </a:prstGeom>
        </p:spPr>
        <p:txBody>
          <a:bodyPr vert="horz" lIns="96430" tIns="48216" rIns="96430" bIns="48216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GIỚI THIỆU VỀ FSI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152" y="893947"/>
            <a:ext cx="11147991" cy="5511284"/>
            <a:chOff x="469824" y="893798"/>
            <a:chExt cx="11148603" cy="55115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36735-2A6D-1548-8D67-5E2E6E409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9"/>
            <a:stretch/>
          </p:blipFill>
          <p:spPr>
            <a:xfrm>
              <a:off x="2220892" y="1555639"/>
              <a:ext cx="9316721" cy="46263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B71ADA-FEFA-AD48-968C-37B7E31A8F51}"/>
                </a:ext>
              </a:extLst>
            </p:cNvPr>
            <p:cNvSpPr txBox="1"/>
            <p:nvPr/>
          </p:nvSpPr>
          <p:spPr>
            <a:xfrm>
              <a:off x="469824" y="1104018"/>
              <a:ext cx="3325761" cy="230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Nhận dạng Voice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text </a:t>
              </a:r>
            </a:p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Bộ ứng dụng eKYC, nhận dạng hình ảnh, khuôn mặt</a:t>
              </a:r>
            </a:p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Trục tích hợp</a:t>
              </a:r>
            </a:p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Chữ ký số</a:t>
              </a:r>
            </a:p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Mã hoá dữ liệu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854" indent="-342854">
                <a:buFont typeface="Wingdings" panose="05000000000000000000" pitchFamily="2" charset="2"/>
                <a:buChar char="Ø"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12" indent="-285712">
                <a:buFontTx/>
                <a:buChar char="-"/>
              </a:pP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F26E57-F872-BA48-8B1C-DBB5A52A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700" y="4266221"/>
              <a:ext cx="1408857" cy="3569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A51AF6-2E31-9E4B-ADED-02562E11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108" y="5160871"/>
              <a:ext cx="2000549" cy="12003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27CB0B-B0E2-7B4F-A9D3-102186DF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615" y="3003679"/>
              <a:ext cx="1810812" cy="13563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B09606-E64E-B744-84AE-F895B9895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4213" y="893798"/>
              <a:ext cx="1613291" cy="6255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20F0CC-40D3-6B47-9093-0459C24E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859" y="4630745"/>
              <a:ext cx="2896754" cy="17746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A306B7-153C-4A4A-A1F2-617426E3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168" y="2000971"/>
              <a:ext cx="1418427" cy="16299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020C71-F650-7043-80B8-8CCF77473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899" y="2781470"/>
              <a:ext cx="1689143" cy="1940556"/>
            </a:xfrm>
            <a:prstGeom prst="rect">
              <a:avLst/>
            </a:prstGeom>
          </p:spPr>
        </p:pic>
        <p:pic>
          <p:nvPicPr>
            <p:cNvPr id="17" name="Picture 2" descr="GIS là gì? Các nhiệm vụ, thành phần cơ bản, ứng dụng của GIS">
              <a:extLst>
                <a:ext uri="{FF2B5EF4-FFF2-40B4-BE49-F238E27FC236}">
                  <a16:creationId xmlns:a16="http://schemas.microsoft.com/office/drawing/2014/main" id="{0E70DC8E-321C-BD46-9994-A4A4E2765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98" y="3229696"/>
              <a:ext cx="1792334" cy="135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884" y="1705802"/>
            <a:ext cx="1628686" cy="590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25" y="5180439"/>
            <a:ext cx="1001389" cy="1001389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460" y="6637767"/>
            <a:ext cx="840114" cy="5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5"/>
          <p:cNvSpPr txBox="1">
            <a:spLocks/>
          </p:cNvSpPr>
          <p:nvPr/>
        </p:nvSpPr>
        <p:spPr>
          <a:xfrm>
            <a:off x="4341283" y="6595580"/>
            <a:ext cx="4104230" cy="36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GIẢI PHÁP THUẦN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497E6-CCEC-B311-A44D-98182EBFAD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82" y="1296120"/>
            <a:ext cx="1665252" cy="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3282" y="327230"/>
            <a:ext cx="367961" cy="367961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326" y="327230"/>
            <a:ext cx="201836" cy="201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0145" y="301681"/>
            <a:ext cx="7295357" cy="362479"/>
          </a:xfrm>
          <a:prstGeom prst="rect">
            <a:avLst/>
          </a:prstGeom>
        </p:spPr>
        <p:txBody>
          <a:bodyPr vert="horz" lIns="96430" tIns="48216" rIns="96430" bIns="48216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F6FC6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GIỚI THIỆU VỀ FSI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8" y="1096183"/>
            <a:ext cx="11898922" cy="568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460" y="6637767"/>
            <a:ext cx="840114" cy="5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1893120" y="892254"/>
            <a:ext cx="4896275" cy="36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 b="0" i="0" u="none" strike="noStrike" cap="none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SÁCH ĐỐI TÁC KHÁCH HÀNG</a:t>
            </a:r>
          </a:p>
        </p:txBody>
      </p:sp>
    </p:spTree>
    <p:extLst>
      <p:ext uri="{BB962C8B-B14F-4D97-AF65-F5344CB8AC3E}">
        <p14:creationId xmlns:p14="http://schemas.microsoft.com/office/powerpoint/2010/main" val="8497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0" y="0"/>
            <a:ext cx="12858750" cy="72437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4277792" y="2968253"/>
            <a:ext cx="430316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None/>
            </a:pPr>
            <a:r>
              <a:rPr lang="en-US" altLang="zh-CN" sz="24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正准黑简体" panose="02000000000000000000" pitchFamily="2" charset="-122"/>
                <a:cs typeface="Times New Roman" panose="02020603050405020304" pitchFamily="18" charset="0"/>
              </a:rPr>
              <a:t>XIN TRÂN TRỌNG CẢM ƠN!</a:t>
            </a:r>
            <a:endParaRPr lang="zh-CN" altLang="en-US" sz="2400" b="1" cap="al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正准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67" y="3688333"/>
            <a:ext cx="1944216" cy="13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2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0" y="0"/>
            <a:ext cx="12858047" cy="7232650"/>
          </a:xfrm>
          <a:prstGeom prst="rect">
            <a:avLst/>
          </a:prstGeom>
        </p:spPr>
      </p:pic>
      <p:sp>
        <p:nvSpPr>
          <p:cNvPr id="10" name="矩形 20"/>
          <p:cNvSpPr/>
          <p:nvPr/>
        </p:nvSpPr>
        <p:spPr>
          <a:xfrm>
            <a:off x="0" y="0"/>
            <a:ext cx="5852235" cy="7259807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2291416" y="1384077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zh-CN" altLang="en-US" sz="703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2" name="直接连接符 4"/>
          <p:cNvCxnSpPr/>
          <p:nvPr/>
        </p:nvCxnSpPr>
        <p:spPr>
          <a:xfrm>
            <a:off x="1460823" y="2465906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8"/>
          <p:cNvSpPr txBox="1"/>
          <p:nvPr/>
        </p:nvSpPr>
        <p:spPr>
          <a:xfrm>
            <a:off x="380703" y="289587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4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CĂN CỨ PHÁP LÝ </a:t>
            </a:r>
          </a:p>
          <a:p>
            <a:pPr algn="ctr" eaLnBrk="1" hangingPunct="1"/>
            <a:r>
              <a:rPr lang="en-US" altLang="zh-CN" sz="24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 CÁC THÁCH THỨC </a:t>
            </a:r>
          </a:p>
          <a:p>
            <a:pPr algn="ctr" eaLnBrk="1" hangingPunct="1"/>
            <a:r>
              <a:rPr lang="en-US" altLang="zh-CN" sz="24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TRONG QUẢN LÝ VÀ LƯU TRỮ</a:t>
            </a:r>
          </a:p>
        </p:txBody>
      </p:sp>
    </p:spTree>
    <p:extLst>
      <p:ext uri="{BB962C8B-B14F-4D97-AF65-F5344CB8AC3E}">
        <p14:creationId xmlns:p14="http://schemas.microsoft.com/office/powerpoint/2010/main" val="40720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76" y="880021"/>
            <a:ext cx="1015312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Luật Lưu trữ số 01/2011/QH13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Thông tư 02/2019/TT-BNV ngày 24/01/2019 quy định tiêu chuẩn dữ liệu thông tin đầu vào và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yêu cầu bảo quản tài liệu lưu trữ điện tử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Nghị định số 01/2013/NĐ-CP ngày 03/01/2013 của Chính phủ quy định chi tiết thi hành một số điều của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Luật Lưu trữ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Quyết định 458/QĐ-TTg ngày 03/04/2020 của Thủ tướng Chính phủ về việc Phê duyệt đề án “Lưu trữ tài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liệu điện tử của các Cơ quan Nhà nước giai đoạn 2020 - 2025”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Nghị định số 30/2020/NĐ-CP ngày 05/3/2020 của Chính phủ về công tác văn thư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Quyết định số 28/2018/QĐ-TTg ngày 12/7/2018 của Thủ tướng Chính phủ về việc quy định việc gửi,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nhận văn bản điện tử giữa các cơ quan trong hệ thống hành chính nhà nước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Thông tư 39/2017/TT-BTTTT về tiêu chuẩn kỹ thuật về ứng dụng công nghệ thông tin trong cơ quan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nước và Kiến trúc Chính phủ Điện tử 2.0 của Bộ TT&amp;TT</a:t>
            </a:r>
            <a:endParaRPr lang="en-US" b="1" i="1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vi-VN" b="1" i="1">
                <a:solidFill>
                  <a:srgbClr val="000000"/>
                </a:solidFill>
                <a:latin typeface="+mj-lt"/>
              </a:rPr>
              <a:t>Quyết định số 749/QĐ-TTg phê duyệt "Chương trình chuyển đổi số quốc gia đến năm 2025, định hướng</a:t>
            </a:r>
            <a:r>
              <a:rPr lang="en-US" b="1" i="1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>
                <a:solidFill>
                  <a:srgbClr val="000000"/>
                </a:solidFill>
                <a:latin typeface="+mj-lt"/>
              </a:rPr>
              <a:t>đến năm 2030"</a:t>
            </a:r>
            <a:r>
              <a:rPr lang="vi-VN" b="1">
                <a:latin typeface="+mj-lt"/>
              </a:rPr>
              <a:t> </a:t>
            </a:r>
            <a:endParaRPr lang="en-US" b="1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3" y="1312069"/>
            <a:ext cx="5372566" cy="436663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29375" y="1240061"/>
            <a:ext cx="0" cy="47525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31661" y="1096045"/>
            <a:ext cx="223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F6FC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VẤN ĐỀ GẶP PHẢI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1383" y="2104157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 b="1">
                <a:solidFill>
                  <a:srgbClr val="0F6FC6"/>
                </a:solidFill>
                <a:latin typeface="+mj-lt"/>
              </a:rPr>
              <a:t>Khai thác sử dụng dữ liệu của các đơn vị, cơ quan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br>
              <a:rPr lang="en-US" b="1">
                <a:solidFill>
                  <a:srgbClr val="0F6FC6"/>
                </a:solidFill>
                <a:latin typeface="+mj-lt"/>
              </a:rPr>
            </a:br>
            <a:r>
              <a:rPr lang="vi-VN" b="1">
                <a:solidFill>
                  <a:srgbClr val="0F6FC6"/>
                </a:solidFill>
                <a:latin typeface="+mj-lt"/>
              </a:rPr>
              <a:t>gặp phải nhiều vấn đề do chồng chéo, tốn thời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gian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tổng hợp từ nhiều nguồn.</a:t>
            </a:r>
            <a:r>
              <a:rPr lang="vi-VN">
                <a:solidFill>
                  <a:srgbClr val="0F6FC6"/>
                </a:solidFill>
                <a:latin typeface="+mj-lt"/>
              </a:rPr>
              <a:t> </a:t>
            </a:r>
            <a:endParaRPr lang="en-US">
              <a:solidFill>
                <a:srgbClr val="0F6FC6"/>
              </a:solidFill>
              <a:latin typeface="+mj-lt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 b="1">
                <a:solidFill>
                  <a:srgbClr val="0F6FC6"/>
                </a:solidFill>
                <a:latin typeface="+mj-lt"/>
              </a:rPr>
              <a:t>Mỗi nhà cung cấp dịch vụ CNTT xây dựng phần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mềm của mình trên các nền tảng lưu trữ tài liệu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điện tử và dữ liệu khác nhau, không theo quy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chẩn, định dạng dữ liệu chung</a:t>
            </a:r>
            <a:endParaRPr lang="en-US" b="1">
              <a:solidFill>
                <a:srgbClr val="0F6FC6"/>
              </a:solidFill>
              <a:latin typeface="+mj-lt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 b="1">
                <a:solidFill>
                  <a:srgbClr val="0F6FC6"/>
                </a:solidFill>
                <a:latin typeface="+mj-lt"/>
              </a:rPr>
              <a:t>Mỗi cơ quan đơn vị có nhu cầu xây dựng phần</a:t>
            </a:r>
            <a:r>
              <a:rPr lang="en-US" b="1">
                <a:solidFill>
                  <a:srgbClr val="0F6FC6"/>
                </a:solidFill>
                <a:latin typeface="+mj-lt"/>
              </a:rPr>
              <a:t> </a:t>
            </a:r>
            <a:r>
              <a:rPr lang="vi-VN" b="1">
                <a:solidFill>
                  <a:srgbClr val="0F6FC6"/>
                </a:solidFill>
                <a:latin typeface="+mj-lt"/>
              </a:rPr>
              <a:t>mềm riêng.</a:t>
            </a:r>
            <a:r>
              <a:rPr lang="vi-VN">
                <a:solidFill>
                  <a:srgbClr val="0F6FC6"/>
                </a:solidFill>
                <a:latin typeface="+mj-lt"/>
              </a:rPr>
              <a:t> </a:t>
            </a:r>
            <a:endParaRPr lang="en-US">
              <a:solidFill>
                <a:srgbClr val="0F6FC6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4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/>
          <p:cNvSpPr>
            <a:spLocks noChangeArrowheads="1"/>
          </p:cNvSpPr>
          <p:nvPr/>
        </p:nvSpPr>
        <p:spPr bwMode="gray">
          <a:xfrm>
            <a:off x="2000728" y="1675535"/>
            <a:ext cx="7605838" cy="2600960"/>
          </a:xfrm>
          <a:prstGeom prst="upArrow">
            <a:avLst>
              <a:gd name="adj1" fmla="val 57824"/>
              <a:gd name="adj2" fmla="val 5561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707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3062957" y="972444"/>
            <a:ext cx="5490916" cy="54487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CHÍNH QUYỀN SỐ - KINH TẾ SỐ - XÃ HỘI SỐ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1819736" y="3392366"/>
            <a:ext cx="1497662" cy="1962761"/>
            <a:chOff x="576" y="2476"/>
            <a:chExt cx="995" cy="1304"/>
          </a:xfrm>
        </p:grpSpPr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577" y="2476"/>
              <a:ext cx="935" cy="954"/>
              <a:chOff x="624" y="1584"/>
              <a:chExt cx="1248" cy="1296"/>
            </a:xfrm>
          </p:grpSpPr>
          <p:grpSp>
            <p:nvGrpSpPr>
              <p:cNvPr id="17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19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1707"/>
                </a:p>
              </p:txBody>
            </p:sp>
            <p:sp>
              <p:nvSpPr>
                <p:cNvPr id="20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252 w 1321"/>
                    <a:gd name="T1" fmla="*/ 318 h 712"/>
                    <a:gd name="T2" fmla="*/ 1268 w 1321"/>
                    <a:gd name="T3" fmla="*/ 351 h 712"/>
                    <a:gd name="T4" fmla="*/ 1271 w 1321"/>
                    <a:gd name="T5" fmla="*/ 381 h 712"/>
                    <a:gd name="T6" fmla="*/ 1266 w 1321"/>
                    <a:gd name="T7" fmla="*/ 409 h 712"/>
                    <a:gd name="T8" fmla="*/ 1249 w 1321"/>
                    <a:gd name="T9" fmla="*/ 436 h 712"/>
                    <a:gd name="T10" fmla="*/ 1224 w 1321"/>
                    <a:gd name="T11" fmla="*/ 459 h 712"/>
                    <a:gd name="T12" fmla="*/ 1193 w 1321"/>
                    <a:gd name="T13" fmla="*/ 479 h 712"/>
                    <a:gd name="T14" fmla="*/ 1151 w 1321"/>
                    <a:gd name="T15" fmla="*/ 498 h 712"/>
                    <a:gd name="T16" fmla="*/ 1104 w 1321"/>
                    <a:gd name="T17" fmla="*/ 515 h 712"/>
                    <a:gd name="T18" fmla="*/ 1051 w 1321"/>
                    <a:gd name="T19" fmla="*/ 529 h 712"/>
                    <a:gd name="T20" fmla="*/ 992 w 1321"/>
                    <a:gd name="T21" fmla="*/ 541 h 712"/>
                    <a:gd name="T22" fmla="*/ 931 w 1321"/>
                    <a:gd name="T23" fmla="*/ 550 h 712"/>
                    <a:gd name="T24" fmla="*/ 862 w 1321"/>
                    <a:gd name="T25" fmla="*/ 558 h 712"/>
                    <a:gd name="T26" fmla="*/ 793 w 1321"/>
                    <a:gd name="T27" fmla="*/ 563 h 712"/>
                    <a:gd name="T28" fmla="*/ 765 w 1321"/>
                    <a:gd name="T29" fmla="*/ 565 h 712"/>
                    <a:gd name="T30" fmla="*/ 458 w 1321"/>
                    <a:gd name="T31" fmla="*/ 565 h 712"/>
                    <a:gd name="T32" fmla="*/ 454 w 1321"/>
                    <a:gd name="T33" fmla="*/ 565 h 712"/>
                    <a:gd name="T34" fmla="*/ 393 w 1321"/>
                    <a:gd name="T35" fmla="*/ 561 h 712"/>
                    <a:gd name="T36" fmla="*/ 335 w 1321"/>
                    <a:gd name="T37" fmla="*/ 558 h 712"/>
                    <a:gd name="T38" fmla="*/ 280 w 1321"/>
                    <a:gd name="T39" fmla="*/ 552 h 712"/>
                    <a:gd name="T40" fmla="*/ 227 w 1321"/>
                    <a:gd name="T41" fmla="*/ 547 h 712"/>
                    <a:gd name="T42" fmla="*/ 179 w 1321"/>
                    <a:gd name="T43" fmla="*/ 537 h 712"/>
                    <a:gd name="T44" fmla="*/ 135 w 1321"/>
                    <a:gd name="T45" fmla="*/ 525 h 712"/>
                    <a:gd name="T46" fmla="*/ 98 w 1321"/>
                    <a:gd name="T47" fmla="*/ 514 h 712"/>
                    <a:gd name="T48" fmla="*/ 65 w 1321"/>
                    <a:gd name="T49" fmla="*/ 500 h 712"/>
                    <a:gd name="T50" fmla="*/ 37 w 1321"/>
                    <a:gd name="T51" fmla="*/ 482 h 712"/>
                    <a:gd name="T52" fmla="*/ 18 w 1321"/>
                    <a:gd name="T53" fmla="*/ 462 h 712"/>
                    <a:gd name="T54" fmla="*/ 6 w 1321"/>
                    <a:gd name="T55" fmla="*/ 439 h 712"/>
                    <a:gd name="T56" fmla="*/ 0 w 1321"/>
                    <a:gd name="T57" fmla="*/ 416 h 712"/>
                    <a:gd name="T58" fmla="*/ 0 w 1321"/>
                    <a:gd name="T59" fmla="*/ 412 h 712"/>
                    <a:gd name="T60" fmla="*/ 4 w 1321"/>
                    <a:gd name="T61" fmla="*/ 386 h 712"/>
                    <a:gd name="T62" fmla="*/ 16 w 1321"/>
                    <a:gd name="T63" fmla="*/ 354 h 712"/>
                    <a:gd name="T64" fmla="*/ 49 w 1321"/>
                    <a:gd name="T65" fmla="*/ 293 h 712"/>
                    <a:gd name="T66" fmla="*/ 90 w 1321"/>
                    <a:gd name="T67" fmla="*/ 237 h 712"/>
                    <a:gd name="T68" fmla="*/ 141 w 1321"/>
                    <a:gd name="T69" fmla="*/ 186 h 712"/>
                    <a:gd name="T70" fmla="*/ 196 w 1321"/>
                    <a:gd name="T71" fmla="*/ 140 h 712"/>
                    <a:gd name="T72" fmla="*/ 260 w 1321"/>
                    <a:gd name="T73" fmla="*/ 99 h 712"/>
                    <a:gd name="T74" fmla="*/ 329 w 1321"/>
                    <a:gd name="T75" fmla="*/ 65 h 712"/>
                    <a:gd name="T76" fmla="*/ 399 w 1321"/>
                    <a:gd name="T77" fmla="*/ 37 h 712"/>
                    <a:gd name="T78" fmla="*/ 479 w 1321"/>
                    <a:gd name="T79" fmla="*/ 17 h 712"/>
                    <a:gd name="T80" fmla="*/ 559 w 1321"/>
                    <a:gd name="T81" fmla="*/ 4 h 712"/>
                    <a:gd name="T82" fmla="*/ 642 w 1321"/>
                    <a:gd name="T83" fmla="*/ 0 h 712"/>
                    <a:gd name="T84" fmla="*/ 642 w 1321"/>
                    <a:gd name="T85" fmla="*/ 0 h 712"/>
                    <a:gd name="T86" fmla="*/ 731 w 1321"/>
                    <a:gd name="T87" fmla="*/ 4 h 712"/>
                    <a:gd name="T88" fmla="*/ 815 w 1321"/>
                    <a:gd name="T89" fmla="*/ 18 h 712"/>
                    <a:gd name="T90" fmla="*/ 897 w 1321"/>
                    <a:gd name="T91" fmla="*/ 42 h 712"/>
                    <a:gd name="T92" fmla="*/ 972 w 1321"/>
                    <a:gd name="T93" fmla="*/ 71 h 712"/>
                    <a:gd name="T94" fmla="*/ 1042 w 1321"/>
                    <a:gd name="T95" fmla="*/ 109 h 712"/>
                    <a:gd name="T96" fmla="*/ 1106 w 1321"/>
                    <a:gd name="T97" fmla="*/ 154 h 712"/>
                    <a:gd name="T98" fmla="*/ 1163 w 1321"/>
                    <a:gd name="T99" fmla="*/ 203 h 712"/>
                    <a:gd name="T100" fmla="*/ 1211 w 1321"/>
                    <a:gd name="T101" fmla="*/ 257 h 712"/>
                    <a:gd name="T102" fmla="*/ 1252 w 1321"/>
                    <a:gd name="T103" fmla="*/ 318 h 712"/>
                    <a:gd name="T104" fmla="*/ 1252 w 1321"/>
                    <a:gd name="T105" fmla="*/ 318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707"/>
                </a:p>
              </p:txBody>
            </p:sp>
          </p:grpSp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gray">
              <a:xfrm>
                <a:off x="724" y="2135"/>
                <a:ext cx="1047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32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HÀNH</a:t>
                </a:r>
              </a:p>
            </p:txBody>
          </p:sp>
        </p:grpSp>
        <p:sp>
          <p:nvSpPr>
            <p:cNvPr id="16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707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5091069" y="3390037"/>
            <a:ext cx="1533784" cy="1962761"/>
            <a:chOff x="1776" y="2476"/>
            <a:chExt cx="1019" cy="1304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26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707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gray">
              <a:xfrm>
                <a:off x="2209" y="1948"/>
                <a:ext cx="1294" cy="633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1707"/>
              </a:p>
            </p:txBody>
          </p:sp>
        </p:grpSp>
        <p:sp>
          <p:nvSpPr>
            <p:cNvPr id="24" name="Text Box 17"/>
            <p:cNvSpPr txBox="1">
              <a:spLocks noChangeArrowheads="1"/>
            </p:cNvSpPr>
            <p:nvPr/>
          </p:nvSpPr>
          <p:spPr bwMode="gray">
            <a:xfrm>
              <a:off x="1852" y="2902"/>
              <a:ext cx="864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327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 NGHỆ</a:t>
              </a:r>
              <a:endParaRPr lang="en-US" sz="1327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18"/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707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8398522" y="3414069"/>
            <a:ext cx="1497660" cy="2004907"/>
            <a:chOff x="4272" y="2448"/>
            <a:chExt cx="995" cy="1332"/>
          </a:xfrm>
        </p:grpSpPr>
        <p:grpSp>
          <p:nvGrpSpPr>
            <p:cNvPr id="29" name="Group 27"/>
            <p:cNvGrpSpPr>
              <a:grpSpLocks/>
            </p:cNvGrpSpPr>
            <p:nvPr/>
          </p:nvGrpSpPr>
          <p:grpSpPr bwMode="auto">
            <a:xfrm>
              <a:off x="4272" y="2448"/>
              <a:ext cx="960" cy="965"/>
              <a:chOff x="2016" y="1920"/>
              <a:chExt cx="1680" cy="1680"/>
            </a:xfrm>
          </p:grpSpPr>
          <p:sp>
            <p:nvSpPr>
              <p:cNvPr id="31" name="Oval 2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707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52 w 1321"/>
                  <a:gd name="T1" fmla="*/ 318 h 712"/>
                  <a:gd name="T2" fmla="*/ 1268 w 1321"/>
                  <a:gd name="T3" fmla="*/ 351 h 712"/>
                  <a:gd name="T4" fmla="*/ 1271 w 1321"/>
                  <a:gd name="T5" fmla="*/ 381 h 712"/>
                  <a:gd name="T6" fmla="*/ 1266 w 1321"/>
                  <a:gd name="T7" fmla="*/ 409 h 712"/>
                  <a:gd name="T8" fmla="*/ 1249 w 1321"/>
                  <a:gd name="T9" fmla="*/ 436 h 712"/>
                  <a:gd name="T10" fmla="*/ 1224 w 1321"/>
                  <a:gd name="T11" fmla="*/ 459 h 712"/>
                  <a:gd name="T12" fmla="*/ 1193 w 1321"/>
                  <a:gd name="T13" fmla="*/ 479 h 712"/>
                  <a:gd name="T14" fmla="*/ 1151 w 1321"/>
                  <a:gd name="T15" fmla="*/ 498 h 712"/>
                  <a:gd name="T16" fmla="*/ 1104 w 1321"/>
                  <a:gd name="T17" fmla="*/ 515 h 712"/>
                  <a:gd name="T18" fmla="*/ 1051 w 1321"/>
                  <a:gd name="T19" fmla="*/ 529 h 712"/>
                  <a:gd name="T20" fmla="*/ 992 w 1321"/>
                  <a:gd name="T21" fmla="*/ 541 h 712"/>
                  <a:gd name="T22" fmla="*/ 931 w 1321"/>
                  <a:gd name="T23" fmla="*/ 550 h 712"/>
                  <a:gd name="T24" fmla="*/ 862 w 1321"/>
                  <a:gd name="T25" fmla="*/ 558 h 712"/>
                  <a:gd name="T26" fmla="*/ 793 w 1321"/>
                  <a:gd name="T27" fmla="*/ 563 h 712"/>
                  <a:gd name="T28" fmla="*/ 765 w 1321"/>
                  <a:gd name="T29" fmla="*/ 565 h 712"/>
                  <a:gd name="T30" fmla="*/ 458 w 1321"/>
                  <a:gd name="T31" fmla="*/ 565 h 712"/>
                  <a:gd name="T32" fmla="*/ 454 w 1321"/>
                  <a:gd name="T33" fmla="*/ 565 h 712"/>
                  <a:gd name="T34" fmla="*/ 393 w 1321"/>
                  <a:gd name="T35" fmla="*/ 561 h 712"/>
                  <a:gd name="T36" fmla="*/ 335 w 1321"/>
                  <a:gd name="T37" fmla="*/ 558 h 712"/>
                  <a:gd name="T38" fmla="*/ 280 w 1321"/>
                  <a:gd name="T39" fmla="*/ 552 h 712"/>
                  <a:gd name="T40" fmla="*/ 227 w 1321"/>
                  <a:gd name="T41" fmla="*/ 547 h 712"/>
                  <a:gd name="T42" fmla="*/ 179 w 1321"/>
                  <a:gd name="T43" fmla="*/ 537 h 712"/>
                  <a:gd name="T44" fmla="*/ 135 w 1321"/>
                  <a:gd name="T45" fmla="*/ 525 h 712"/>
                  <a:gd name="T46" fmla="*/ 98 w 1321"/>
                  <a:gd name="T47" fmla="*/ 514 h 712"/>
                  <a:gd name="T48" fmla="*/ 65 w 1321"/>
                  <a:gd name="T49" fmla="*/ 500 h 712"/>
                  <a:gd name="T50" fmla="*/ 37 w 1321"/>
                  <a:gd name="T51" fmla="*/ 482 h 712"/>
                  <a:gd name="T52" fmla="*/ 18 w 1321"/>
                  <a:gd name="T53" fmla="*/ 462 h 712"/>
                  <a:gd name="T54" fmla="*/ 6 w 1321"/>
                  <a:gd name="T55" fmla="*/ 439 h 712"/>
                  <a:gd name="T56" fmla="*/ 0 w 1321"/>
                  <a:gd name="T57" fmla="*/ 416 h 712"/>
                  <a:gd name="T58" fmla="*/ 0 w 1321"/>
                  <a:gd name="T59" fmla="*/ 412 h 712"/>
                  <a:gd name="T60" fmla="*/ 4 w 1321"/>
                  <a:gd name="T61" fmla="*/ 386 h 712"/>
                  <a:gd name="T62" fmla="*/ 16 w 1321"/>
                  <a:gd name="T63" fmla="*/ 354 h 712"/>
                  <a:gd name="T64" fmla="*/ 49 w 1321"/>
                  <a:gd name="T65" fmla="*/ 293 h 712"/>
                  <a:gd name="T66" fmla="*/ 90 w 1321"/>
                  <a:gd name="T67" fmla="*/ 237 h 712"/>
                  <a:gd name="T68" fmla="*/ 141 w 1321"/>
                  <a:gd name="T69" fmla="*/ 186 h 712"/>
                  <a:gd name="T70" fmla="*/ 196 w 1321"/>
                  <a:gd name="T71" fmla="*/ 140 h 712"/>
                  <a:gd name="T72" fmla="*/ 260 w 1321"/>
                  <a:gd name="T73" fmla="*/ 99 h 712"/>
                  <a:gd name="T74" fmla="*/ 329 w 1321"/>
                  <a:gd name="T75" fmla="*/ 65 h 712"/>
                  <a:gd name="T76" fmla="*/ 399 w 1321"/>
                  <a:gd name="T77" fmla="*/ 37 h 712"/>
                  <a:gd name="T78" fmla="*/ 479 w 1321"/>
                  <a:gd name="T79" fmla="*/ 17 h 712"/>
                  <a:gd name="T80" fmla="*/ 559 w 1321"/>
                  <a:gd name="T81" fmla="*/ 4 h 712"/>
                  <a:gd name="T82" fmla="*/ 642 w 1321"/>
                  <a:gd name="T83" fmla="*/ 0 h 712"/>
                  <a:gd name="T84" fmla="*/ 642 w 1321"/>
                  <a:gd name="T85" fmla="*/ 0 h 712"/>
                  <a:gd name="T86" fmla="*/ 731 w 1321"/>
                  <a:gd name="T87" fmla="*/ 4 h 712"/>
                  <a:gd name="T88" fmla="*/ 815 w 1321"/>
                  <a:gd name="T89" fmla="*/ 18 h 712"/>
                  <a:gd name="T90" fmla="*/ 897 w 1321"/>
                  <a:gd name="T91" fmla="*/ 42 h 712"/>
                  <a:gd name="T92" fmla="*/ 972 w 1321"/>
                  <a:gd name="T93" fmla="*/ 71 h 712"/>
                  <a:gd name="T94" fmla="*/ 1042 w 1321"/>
                  <a:gd name="T95" fmla="*/ 109 h 712"/>
                  <a:gd name="T96" fmla="*/ 1106 w 1321"/>
                  <a:gd name="T97" fmla="*/ 154 h 712"/>
                  <a:gd name="T98" fmla="*/ 1163 w 1321"/>
                  <a:gd name="T99" fmla="*/ 203 h 712"/>
                  <a:gd name="T100" fmla="*/ 1211 w 1321"/>
                  <a:gd name="T101" fmla="*/ 257 h 712"/>
                  <a:gd name="T102" fmla="*/ 1252 w 1321"/>
                  <a:gd name="T103" fmla="*/ 318 h 712"/>
                  <a:gd name="T104" fmla="*/ 1252 w 1321"/>
                  <a:gd name="T105" fmla="*/ 318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707"/>
              </a:p>
            </p:txBody>
          </p:sp>
        </p:grpSp>
        <p:sp>
          <p:nvSpPr>
            <p:cNvPr id="30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accent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707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1192369" y="4893704"/>
            <a:ext cx="2663966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</a:pP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internet</a:t>
            </a:r>
            <a:endParaRPr lang="en-US" altLang="en-US" sz="1422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4563076" y="4941094"/>
            <a:ext cx="2663966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</a:pP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1422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gray">
          <a:xfrm>
            <a:off x="8745486" y="4067461"/>
            <a:ext cx="1300480" cy="29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32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  <a:endParaRPr lang="en-US" sz="1327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7746958" y="4923875"/>
            <a:ext cx="3059965" cy="9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</a:pP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42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1422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4130262" y="2265416"/>
            <a:ext cx="3277709" cy="79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51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1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1517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83204" y="5698732"/>
            <a:ext cx="6266251" cy="61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 kinh tế số Việt Nam năm 2019 trị giá 12 tỷ USD (đóng góp 5% GDP quốc gia trong năm 2019), và dự đoán chạm mốc 43 tỷ USD vào năm 2025, với các lĩnh vực: Thương mại điện tử, </a:t>
            </a:r>
            <a:r>
              <a:rPr lang="vi-VN" sz="113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lịch trực tuyến</a:t>
            </a:r>
            <a:r>
              <a:rPr lang="vi-VN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truyền thông trực tuyến và gọi xe công ngh</a:t>
            </a:r>
            <a:r>
              <a:rPr lang="en-US" sz="11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en-US" sz="113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0742" y="6387835"/>
            <a:ext cx="6096000" cy="2528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043" i="1" dirty="0">
                <a:solidFill>
                  <a:srgbClr val="000000"/>
                </a:solidFill>
                <a:latin typeface="+mj-lt"/>
              </a:rPr>
              <a:t>Theo báo cáo “Nền kinh tế số Đông Nam Á năm 2019" do Google, Temasek và Bain công bố ngày 3/10/2019</a:t>
            </a:r>
            <a:endParaRPr lang="en-US" sz="1043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51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2252911" y="1162346"/>
            <a:ext cx="6136983" cy="4974258"/>
            <a:chOff x="3036732" y="1143828"/>
            <a:chExt cx="6296025" cy="510316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6732" y="1143828"/>
              <a:ext cx="6296025" cy="510316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941278" y="1371599"/>
              <a:ext cx="3771900" cy="40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991" b="1" dirty="0">
                  <a:latin typeface="+mj-lt"/>
                </a:rPr>
                <a:t>Tầm nhìn, tư duy, nhận thức</a:t>
              </a:r>
              <a:endParaRPr lang="en-US" sz="1991" b="1" dirty="0"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16500" y="2616200"/>
              <a:ext cx="3771900" cy="40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16500" y="3961074"/>
              <a:ext cx="3771900" cy="40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endParaRPr lang="en-US" sz="1991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16500" y="5242074"/>
              <a:ext cx="3771900" cy="40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1991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91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1991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16807" y="1194628"/>
              <a:ext cx="755175" cy="753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01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16806" y="2523079"/>
              <a:ext cx="746953" cy="753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0</a:t>
              </a:r>
              <a:r>
                <a:rPr lang="vi-VN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endParaRPr lang="en-US" sz="4172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20542" y="3827044"/>
              <a:ext cx="746953" cy="753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0</a:t>
              </a:r>
              <a:r>
                <a:rPr lang="vi-VN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lang="en-US" sz="4172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16808" y="5120927"/>
              <a:ext cx="746953" cy="753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0</a:t>
              </a:r>
              <a:r>
                <a:rPr lang="vi-VN" sz="4172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4</a:t>
              </a:r>
              <a:endParaRPr lang="en-US" sz="4172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9" y="1062904"/>
            <a:ext cx="2251578" cy="117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66" y="2262878"/>
            <a:ext cx="2254981" cy="150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9" y="4815076"/>
            <a:ext cx="2251578" cy="132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9" y="3521999"/>
            <a:ext cx="2254981" cy="126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6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72" y="1137417"/>
            <a:ext cx="7369387" cy="47684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41980" y="1814007"/>
            <a:ext cx="2036516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thiết bị, CNTT &amp;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2897" y="1793880"/>
            <a:ext cx="201393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lĩnh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vực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lưu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trữ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9445" y="1968970"/>
            <a:ext cx="1743004" cy="73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95891" y="5101829"/>
            <a:ext cx="346794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44" b="1" dirty="0">
                <a:latin typeface="Calibri" panose="020F0502020204030204" pitchFamily="34" charset="0"/>
                <a:cs typeface="Calibri" panose="020F0502020204030204" pitchFamily="34" charset="0"/>
              </a:rPr>
              <a:t>HẠ TẦNG SỐ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2" y="1516096"/>
            <a:ext cx="7152136" cy="47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6"/>
          <p:cNvSpPr/>
          <p:nvPr/>
        </p:nvSpPr>
        <p:spPr>
          <a:xfrm>
            <a:off x="532958" y="327049"/>
            <a:ext cx="367982" cy="367982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椭圆 88"/>
          <p:cNvSpPr/>
          <p:nvPr/>
        </p:nvSpPr>
        <p:spPr>
          <a:xfrm>
            <a:off x="800016" y="327049"/>
            <a:ext cx="201847" cy="2018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89846" y="301498"/>
            <a:ext cx="7295758" cy="3624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F6FC6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4194" y="333544"/>
            <a:ext cx="95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PHÁP LÝ VÀ CÁC THÁCH THỨC TRONG QUẢN LÝ VÀ LƯU TRỮ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995" y="6293931"/>
            <a:ext cx="796596" cy="5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22897" y="3376713"/>
            <a:ext cx="201393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tầng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vi-VN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lĩnh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vực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lưu</a:t>
            </a:r>
            <a:r>
              <a:rPr lang="en-US" sz="2086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cs typeface="Calibri" panose="020F0502020204030204" pitchFamily="34" charset="0"/>
              </a:rPr>
              <a:t>trữ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9445" y="3537205"/>
            <a:ext cx="1743004" cy="73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8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86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2086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26" y="2104157"/>
            <a:ext cx="5595324" cy="36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6728" y="1942282"/>
            <a:ext cx="525658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0000"/>
                </a:solidFill>
                <a:latin typeface="+mj-lt"/>
              </a:rPr>
              <a:t>Kho </a:t>
            </a:r>
            <a:r>
              <a:rPr lang="vi-VN" b="1" dirty="0">
                <a:solidFill>
                  <a:srgbClr val="C00000"/>
                </a:solidFill>
                <a:latin typeface="+mj-lt"/>
              </a:rPr>
              <a:t>CSDL dùng chung khác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với kho lưu trữ điện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tử trước đây là bắt buộc phải có nền tảng kiến trúc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dữ liệu lớn.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0000"/>
                </a:solidFill>
                <a:latin typeface="+mj-lt"/>
              </a:rPr>
              <a:t>Với các Đơn vị chắc chắn sẽ cần đến Kho CSDL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dung chung </a:t>
            </a:r>
            <a:r>
              <a:rPr lang="vi-VN" b="1" dirty="0">
                <a:solidFill>
                  <a:srgbClr val="C00000"/>
                </a:solidFill>
                <a:latin typeface="+mj-lt"/>
              </a:rPr>
              <a:t>dựa trên nền tảng Datalake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để cung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cấp dữ liệu lớn cho các ứng dụng ngành lưu trữ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như: Quản lý lưu trữ điện tử tập trung hướng tới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nộp lưu điện tử, chia sẻ và khai thác phát huy giá trị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tài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l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iệu lưu trữ, các ứng dụng chính quyền số như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ứng dụng Quản lý du lịch (quản lý du lịch thông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minh),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Ứng dụng Quản lý Giao thông-Hạ tầng đô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t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hị, các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dịch vụ logistics, quản lý công – nông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nghiệp, quản lý đô thị thông minh…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0907" y="1230769"/>
            <a:ext cx="707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F6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HƯỚNG LƯU TRỮ VÀ XỬ LÝ DỰ LIỆU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12407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811e08b19671.pptx"/>
</p:tagLst>
</file>

<file path=ppt/theme/theme1.xml><?xml version="1.0" encoding="utf-8"?>
<a:theme xmlns:a="http://schemas.openxmlformats.org/drawingml/2006/main" name="1_自定义设计方案">
  <a:themeElements>
    <a:clrScheme name="自定义 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9E00"/>
      </a:accent1>
      <a:accent2>
        <a:srgbClr val="157DA8"/>
      </a:accent2>
      <a:accent3>
        <a:srgbClr val="E89E00"/>
      </a:accent3>
      <a:accent4>
        <a:srgbClr val="157DA8"/>
      </a:accent4>
      <a:accent5>
        <a:srgbClr val="E89E00"/>
      </a:accent5>
      <a:accent6>
        <a:srgbClr val="157DA8"/>
      </a:accent6>
      <a:hlink>
        <a:srgbClr val="E89E00"/>
      </a:hlink>
      <a:folHlink>
        <a:srgbClr val="157DA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2036</Words>
  <Application>Microsoft Office PowerPoint</Application>
  <PresentationFormat>Custom</PresentationFormat>
  <Paragraphs>188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Avenir</vt:lpstr>
      <vt:lpstr>Calibri</vt:lpstr>
      <vt:lpstr>Calibri Light</vt:lpstr>
      <vt:lpstr>Calibri-Italic</vt:lpstr>
      <vt:lpstr>Raleway Thin</vt:lpstr>
      <vt:lpstr>Times New Roman</vt:lpstr>
      <vt:lpstr>TimesNewRomanPS-BoldMT</vt:lpstr>
      <vt:lpstr>Verdana</vt:lpstr>
      <vt:lpstr>Wingdings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5811e08b19671.pptx</dc:title>
  <dc:creator/>
  <cp:lastModifiedBy/>
  <cp:revision>1</cp:revision>
  <dcterms:created xsi:type="dcterms:W3CDTF">2016-10-17T14:00:15Z</dcterms:created>
  <dcterms:modified xsi:type="dcterms:W3CDTF">2022-11-07T05:49:27Z</dcterms:modified>
</cp:coreProperties>
</file>